
<file path=[Content_Types].xml><?xml version="1.0" encoding="utf-8"?>
<Types xmlns="http://schemas.openxmlformats.org/package/2006/content-types">
  <Override PartName="/ppt/slides/slide6.xml" ContentType="application/vnd.openxmlformats-officedocument.presentationml.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85" r:id="rId3"/>
    <p:sldId id="292" r:id="rId4"/>
    <p:sldId id="293" r:id="rId5"/>
    <p:sldId id="294" r:id="rId6"/>
    <p:sldId id="295" r:id="rId7"/>
    <p:sldId id="296" r:id="rId8"/>
    <p:sldId id="297" r:id="rId9"/>
    <p:sldId id="298" r:id="rId10"/>
    <p:sldId id="265" r:id="rId11"/>
    <p:sldId id="290" r:id="rId12"/>
    <p:sldId id="288" r:id="rId13"/>
    <p:sldId id="289" r:id="rId14"/>
    <p:sldId id="286" r:id="rId15"/>
    <p:sldId id="287" r:id="rId16"/>
    <p:sldId id="266" r:id="rId17"/>
    <p:sldId id="267" r:id="rId18"/>
    <p:sldId id="271" r:id="rId19"/>
    <p:sldId id="272" r:id="rId20"/>
    <p:sldId id="273" r:id="rId21"/>
    <p:sldId id="274" r:id="rId22"/>
    <p:sldId id="275" r:id="rId23"/>
    <p:sldId id="291" r:id="rId24"/>
    <p:sldId id="280" r:id="rId25"/>
    <p:sldId id="281" r:id="rId26"/>
    <p:sldId id="282" r:id="rId27"/>
    <p:sldId id="283" r:id="rId28"/>
    <p:sldId id="284" r:id="rId29"/>
  </p:sldIdLst>
  <p:sldSz cx="6858000" cy="9372600"/>
  <p:notesSz cx="6858000" cy="9372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441" autoAdjust="0"/>
    <p:restoredTop sz="94660"/>
  </p:normalViewPr>
  <p:slideViewPr>
    <p:cSldViewPr>
      <p:cViewPr>
        <p:scale>
          <a:sx n="50" d="100"/>
          <a:sy n="50" d="100"/>
        </p:scale>
        <p:origin x="-2310" y="-84"/>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8313"/>
          </a:xfrm>
          <a:prstGeom prst="rect">
            <a:avLst/>
          </a:prstGeom>
        </p:spPr>
        <p:txBody>
          <a:bodyPr vert="horz" lIns="91440" tIns="45720" rIns="91440" bIns="45720" rtlCol="0"/>
          <a:lstStyle>
            <a:lvl1pPr algn="r">
              <a:defRPr sz="1200"/>
            </a:lvl1pPr>
          </a:lstStyle>
          <a:p>
            <a:fld id="{AFAEA0C8-FB70-4BFB-9AD6-D0EB19CEF456}" type="datetimeFigureOut">
              <a:rPr lang="en-US" smtClean="0"/>
              <a:pPr/>
              <a:t>4/28/2018</a:t>
            </a:fld>
            <a:endParaRPr lang="en-US"/>
          </a:p>
        </p:txBody>
      </p:sp>
      <p:sp>
        <p:nvSpPr>
          <p:cNvPr id="4" name="Slide Image Placeholder 3"/>
          <p:cNvSpPr>
            <a:spLocks noGrp="1" noRot="1" noChangeAspect="1"/>
          </p:cNvSpPr>
          <p:nvPr>
            <p:ph type="sldImg" idx="2"/>
          </p:nvPr>
        </p:nvSpPr>
        <p:spPr>
          <a:xfrm>
            <a:off x="2143125" y="703263"/>
            <a:ext cx="2571750" cy="3514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51350"/>
            <a:ext cx="5486400" cy="421798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902700"/>
            <a:ext cx="297180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902700"/>
            <a:ext cx="2971800" cy="468313"/>
          </a:xfrm>
          <a:prstGeom prst="rect">
            <a:avLst/>
          </a:prstGeom>
        </p:spPr>
        <p:txBody>
          <a:bodyPr vert="horz" lIns="91440" tIns="45720" rIns="91440" bIns="45720" rtlCol="0" anchor="b"/>
          <a:lstStyle>
            <a:lvl1pPr algn="r">
              <a:defRPr sz="1200"/>
            </a:lvl1pPr>
          </a:lstStyle>
          <a:p>
            <a:fld id="{B0AD3B7A-F13D-42EA-8F42-77857C60A5AC}"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9DC8BFB-ACD6-4DB7-BFF2-2FDA0392B975}" type="slidenum">
              <a:rPr lang="en-US" smtClean="0"/>
              <a:pPr/>
              <a:t>2</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4350" y="2905506"/>
            <a:ext cx="5829300" cy="196824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028700" y="5248656"/>
            <a:ext cx="4800600" cy="23431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4/28/2018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1" u="sng">
                <a:solidFill>
                  <a:srgbClr val="FF000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4/28/2018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1" u="sng">
                <a:solidFill>
                  <a:srgbClr val="FF0000"/>
                </a:solidFill>
                <a:latin typeface="Calibri"/>
                <a:cs typeface="Calibri"/>
              </a:defRPr>
            </a:lvl1pPr>
          </a:lstStyle>
          <a:p>
            <a:endParaRPr/>
          </a:p>
        </p:txBody>
      </p:sp>
      <p:sp>
        <p:nvSpPr>
          <p:cNvPr id="3" name="Holder 3"/>
          <p:cNvSpPr>
            <a:spLocks noGrp="1"/>
          </p:cNvSpPr>
          <p:nvPr>
            <p:ph sz="half" idx="2"/>
          </p:nvPr>
        </p:nvSpPr>
        <p:spPr>
          <a:xfrm>
            <a:off x="342900" y="2155698"/>
            <a:ext cx="2983230" cy="618591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531870" y="2155698"/>
            <a:ext cx="2983230" cy="618591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4/28/2018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6857986" cy="3745242"/>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0"/>
            <a:ext cx="6857986" cy="510028"/>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400" b="1" i="1" u="sng">
                <a:solidFill>
                  <a:srgbClr val="FF000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4/28/2018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4/28/2018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6857986" cy="3745242"/>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287020" y="1232405"/>
            <a:ext cx="6283958" cy="391159"/>
          </a:xfrm>
          <a:prstGeom prst="rect">
            <a:avLst/>
          </a:prstGeom>
        </p:spPr>
        <p:txBody>
          <a:bodyPr wrap="square" lIns="0" tIns="0" rIns="0" bIns="0">
            <a:spAutoFit/>
          </a:bodyPr>
          <a:lstStyle>
            <a:lvl1pPr>
              <a:defRPr sz="2400" b="1" i="1" u="sng">
                <a:solidFill>
                  <a:srgbClr val="FF0000"/>
                </a:solidFill>
                <a:latin typeface="Calibri"/>
                <a:cs typeface="Calibri"/>
              </a:defRPr>
            </a:lvl1pPr>
          </a:lstStyle>
          <a:p>
            <a:endParaRPr/>
          </a:p>
        </p:txBody>
      </p:sp>
      <p:sp>
        <p:nvSpPr>
          <p:cNvPr id="3" name="Holder 3"/>
          <p:cNvSpPr>
            <a:spLocks noGrp="1"/>
          </p:cNvSpPr>
          <p:nvPr>
            <p:ph type="body" idx="1"/>
          </p:nvPr>
        </p:nvSpPr>
        <p:spPr>
          <a:xfrm>
            <a:off x="287336" y="1968877"/>
            <a:ext cx="6283325" cy="2680970"/>
          </a:xfrm>
          <a:prstGeom prst="rect">
            <a:avLst/>
          </a:prstGeom>
        </p:spPr>
        <p:txBody>
          <a:bodyPr wrap="square" lIns="0" tIns="0" rIns="0" bIns="0">
            <a:spAutoFit/>
          </a:bodyPr>
          <a:lstStyle>
            <a:lvl1pPr>
              <a:defRPr sz="18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2331720" y="8716518"/>
            <a:ext cx="2194560" cy="46863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42900" y="8716518"/>
            <a:ext cx="1577340" cy="46863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4/28/2018</a:t>
            </a:fld>
            <a:endParaRPr lang="en-US"/>
          </a:p>
        </p:txBody>
      </p:sp>
      <p:sp>
        <p:nvSpPr>
          <p:cNvPr id="6" name="Holder 6"/>
          <p:cNvSpPr>
            <a:spLocks noGrp="1"/>
          </p:cNvSpPr>
          <p:nvPr>
            <p:ph type="sldNum" sz="quarter" idx="7"/>
          </p:nvPr>
        </p:nvSpPr>
        <p:spPr>
          <a:xfrm>
            <a:off x="4937760" y="8716518"/>
            <a:ext cx="1577340" cy="46863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5.xml"/><Relationship Id="rId5" Type="http://schemas.openxmlformats.org/officeDocument/2006/relationships/image" Target="../media/image15.jpe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e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e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8.jpe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jpe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jpeg"/><Relationship Id="rId1" Type="http://schemas.openxmlformats.org/officeDocument/2006/relationships/slideLayout" Target="../slideLayouts/slideLayout5.xml"/><Relationship Id="rId5" Type="http://schemas.openxmlformats.org/officeDocument/2006/relationships/image" Target="../media/image24.jpe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Layout" Target="../slideLayouts/slideLayout5.xml"/><Relationship Id="rId5" Type="http://schemas.openxmlformats.org/officeDocument/2006/relationships/image" Target="../media/image32.jpeg"/><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jpe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5.xml"/><Relationship Id="rId5" Type="http://schemas.openxmlformats.org/officeDocument/2006/relationships/image" Target="../media/image37.jpeg"/><Relationship Id="rId4" Type="http://schemas.openxmlformats.org/officeDocument/2006/relationships/image" Target="../media/image36.jpe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jpeg"/><Relationship Id="rId7"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45.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8.pn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10.png"/><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162293"/>
            <a:ext cx="6857986" cy="6210287"/>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0"/>
            <a:ext cx="6857986" cy="330071"/>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0" y="330071"/>
            <a:ext cx="6858000" cy="0"/>
          </a:xfrm>
          <a:custGeom>
            <a:avLst/>
            <a:gdLst/>
            <a:ahLst/>
            <a:cxnLst/>
            <a:rect l="l" t="t" r="r" b="b"/>
            <a:pathLst>
              <a:path w="6858000">
                <a:moveTo>
                  <a:pt x="6857936" y="0"/>
                </a:moveTo>
                <a:lnTo>
                  <a:pt x="0" y="0"/>
                </a:lnTo>
              </a:path>
            </a:pathLst>
          </a:custGeom>
          <a:ln w="19024">
            <a:solidFill>
              <a:srgbClr val="FDFDFD"/>
            </a:solidFill>
          </a:ln>
        </p:spPr>
        <p:txBody>
          <a:bodyPr wrap="square" lIns="0" tIns="0" rIns="0" bIns="0" rtlCol="0"/>
          <a:lstStyle/>
          <a:p>
            <a:endParaRPr dirty="0"/>
          </a:p>
        </p:txBody>
      </p:sp>
      <p:sp>
        <p:nvSpPr>
          <p:cNvPr id="5" name="object 5"/>
          <p:cNvSpPr/>
          <p:nvPr/>
        </p:nvSpPr>
        <p:spPr>
          <a:xfrm>
            <a:off x="0" y="8877300"/>
            <a:ext cx="6857986" cy="495281"/>
          </a:xfrm>
          <a:prstGeom prst="rect">
            <a:avLst/>
          </a:prstGeom>
          <a:blipFill>
            <a:blip r:embed="rId4" cstate="print"/>
            <a:stretch>
              <a:fillRect/>
            </a:stretch>
          </a:blipFill>
        </p:spPr>
        <p:txBody>
          <a:bodyPr wrap="square" lIns="0" tIns="0" rIns="0" bIns="0" rtlCol="0"/>
          <a:lstStyle/>
          <a:p>
            <a:endParaRPr dirty="0"/>
          </a:p>
        </p:txBody>
      </p:sp>
      <p:sp>
        <p:nvSpPr>
          <p:cNvPr id="6" name="object 6"/>
          <p:cNvSpPr/>
          <p:nvPr/>
        </p:nvSpPr>
        <p:spPr>
          <a:xfrm>
            <a:off x="953643" y="3284668"/>
            <a:ext cx="4950590" cy="4127091"/>
          </a:xfrm>
          <a:prstGeom prst="rect">
            <a:avLst/>
          </a:prstGeom>
          <a:blipFill>
            <a:blip r:embed="rId5" cstate="print"/>
            <a:stretch>
              <a:fillRect/>
            </a:stretch>
          </a:blipFill>
        </p:spPr>
        <p:txBody>
          <a:bodyPr wrap="square" lIns="0" tIns="0" rIns="0" bIns="0" rtlCol="0"/>
          <a:lstStyle/>
          <a:p>
            <a:endParaRPr dirty="0"/>
          </a:p>
        </p:txBody>
      </p:sp>
      <p:sp>
        <p:nvSpPr>
          <p:cNvPr id="7" name="object 7"/>
          <p:cNvSpPr txBox="1"/>
          <p:nvPr/>
        </p:nvSpPr>
        <p:spPr>
          <a:xfrm>
            <a:off x="-25400" y="8420101"/>
            <a:ext cx="6883400" cy="551433"/>
          </a:xfrm>
          <a:prstGeom prst="rect">
            <a:avLst/>
          </a:prstGeom>
        </p:spPr>
        <p:txBody>
          <a:bodyPr vert="horz" wrap="square" lIns="0" tIns="12700" rIns="0" bIns="0" rtlCol="0">
            <a:spAutoFit/>
          </a:bodyPr>
          <a:lstStyle/>
          <a:p>
            <a:pPr marR="186690" algn="r">
              <a:lnSpc>
                <a:spcPct val="100000"/>
              </a:lnSpc>
              <a:spcBef>
                <a:spcPts val="100"/>
              </a:spcBef>
            </a:pPr>
            <a:r>
              <a:rPr lang="en-US" sz="1750" b="1" spc="-5" dirty="0" smtClean="0">
                <a:solidFill>
                  <a:srgbClr val="363434"/>
                </a:solidFill>
                <a:latin typeface="Century Gothic"/>
                <a:cs typeface="Century Gothic"/>
              </a:rPr>
              <a:t>September</a:t>
            </a:r>
            <a:endParaRPr sz="1750" dirty="0">
              <a:latin typeface="Century Gothic"/>
              <a:cs typeface="Century Gothic"/>
            </a:endParaRPr>
          </a:p>
          <a:p>
            <a:pPr marL="12700">
              <a:lnSpc>
                <a:spcPct val="100000"/>
              </a:lnSpc>
              <a:tabLst>
                <a:tab pos="5434965" algn="l"/>
                <a:tab pos="6870065" algn="l"/>
              </a:tabLst>
            </a:pPr>
            <a:r>
              <a:rPr sz="1750" strike="sngStrike" dirty="0">
                <a:solidFill>
                  <a:srgbClr val="363434"/>
                </a:solidFill>
                <a:latin typeface="Times New Roman"/>
                <a:cs typeface="Times New Roman"/>
              </a:rPr>
              <a:t> 	</a:t>
            </a:r>
            <a:r>
              <a:rPr lang="en-US" sz="1750" strike="sngStrike" dirty="0" smtClean="0">
                <a:solidFill>
                  <a:srgbClr val="363434"/>
                </a:solidFill>
                <a:latin typeface="Times New Roman"/>
                <a:cs typeface="Times New Roman"/>
              </a:rPr>
              <a:t>          </a:t>
            </a:r>
            <a:r>
              <a:rPr sz="1750" b="1" strike="sngStrike" spc="-5" dirty="0" smtClean="0">
                <a:solidFill>
                  <a:srgbClr val="363434"/>
                </a:solidFill>
                <a:latin typeface="Century Gothic"/>
                <a:cs typeface="Century Gothic"/>
              </a:rPr>
              <a:t>2017</a:t>
            </a:r>
            <a:r>
              <a:rPr sz="1750" b="1" strike="sngStrike" spc="-5" dirty="0">
                <a:solidFill>
                  <a:srgbClr val="363434"/>
                </a:solidFill>
                <a:latin typeface="Century Gothic"/>
                <a:cs typeface="Century Gothic"/>
              </a:rPr>
              <a:t>	</a:t>
            </a:r>
            <a:endParaRPr sz="1750" dirty="0">
              <a:latin typeface="Century Gothic"/>
              <a:cs typeface="Century Gothic"/>
            </a:endParaRPr>
          </a:p>
        </p:txBody>
      </p:sp>
      <p:sp>
        <p:nvSpPr>
          <p:cNvPr id="8" name="object 8"/>
          <p:cNvSpPr txBox="1"/>
          <p:nvPr/>
        </p:nvSpPr>
        <p:spPr>
          <a:xfrm>
            <a:off x="2819400" y="4926066"/>
            <a:ext cx="1104118" cy="880744"/>
          </a:xfrm>
          <a:prstGeom prst="rect">
            <a:avLst/>
          </a:prstGeom>
        </p:spPr>
        <p:txBody>
          <a:bodyPr vert="horz" wrap="square" lIns="0" tIns="10795" rIns="0" bIns="0" rtlCol="0">
            <a:spAutoFit/>
          </a:bodyPr>
          <a:lstStyle/>
          <a:p>
            <a:pPr marL="183515" marR="5080" indent="-171450">
              <a:lnSpc>
                <a:spcPct val="100400"/>
              </a:lnSpc>
              <a:spcBef>
                <a:spcPts val="85"/>
              </a:spcBef>
            </a:pPr>
            <a:r>
              <a:rPr sz="2800" b="1" spc="-290" dirty="0">
                <a:latin typeface="Times New Roman"/>
                <a:cs typeface="Times New Roman"/>
              </a:rPr>
              <a:t>TESLA  </a:t>
            </a:r>
            <a:r>
              <a:rPr sz="2800" b="1" spc="-175" dirty="0">
                <a:latin typeface="Times New Roman"/>
                <a:cs typeface="Times New Roman"/>
              </a:rPr>
              <a:t>9/17</a:t>
            </a:r>
            <a:endParaRPr sz="2800" b="1" dirty="0">
              <a:latin typeface="Times New Roman"/>
              <a:cs typeface="Times New Roman"/>
            </a:endParaRPr>
          </a:p>
        </p:txBody>
      </p:sp>
      <p:sp>
        <p:nvSpPr>
          <p:cNvPr id="9" name="object 9"/>
          <p:cNvSpPr txBox="1">
            <a:spLocks noGrp="1"/>
          </p:cNvSpPr>
          <p:nvPr>
            <p:ph type="title"/>
          </p:nvPr>
        </p:nvSpPr>
        <p:spPr>
          <a:xfrm>
            <a:off x="1213345" y="1194305"/>
            <a:ext cx="4197350" cy="664845"/>
          </a:xfrm>
          <a:prstGeom prst="rect">
            <a:avLst/>
          </a:prstGeom>
        </p:spPr>
        <p:txBody>
          <a:bodyPr vert="horz" wrap="square" lIns="0" tIns="12700" rIns="0" bIns="0" rtlCol="0">
            <a:spAutoFit/>
          </a:bodyPr>
          <a:lstStyle/>
          <a:p>
            <a:pPr algn="ctr">
              <a:lnSpc>
                <a:spcPts val="2875"/>
              </a:lnSpc>
              <a:spcBef>
                <a:spcPts val="100"/>
              </a:spcBef>
              <a:tabLst>
                <a:tab pos="1245235" algn="l"/>
              </a:tabLst>
            </a:pPr>
            <a:r>
              <a:rPr u="none" spc="-10" dirty="0">
                <a:solidFill>
                  <a:srgbClr val="000000"/>
                </a:solidFill>
                <a:latin typeface="PMingLiU"/>
                <a:cs typeface="PMingLiU"/>
              </a:rPr>
              <a:t>Electrical	</a:t>
            </a:r>
            <a:r>
              <a:rPr u="none" dirty="0">
                <a:solidFill>
                  <a:srgbClr val="000000"/>
                </a:solidFill>
                <a:latin typeface="PMingLiU"/>
                <a:cs typeface="PMingLiU"/>
              </a:rPr>
              <a:t>Engineering</a:t>
            </a:r>
            <a:r>
              <a:rPr u="none" spc="-60" dirty="0">
                <a:solidFill>
                  <a:srgbClr val="000000"/>
                </a:solidFill>
                <a:latin typeface="PMingLiU"/>
                <a:cs typeface="PMingLiU"/>
              </a:rPr>
              <a:t> </a:t>
            </a:r>
            <a:r>
              <a:rPr u="none" spc="60" dirty="0">
                <a:solidFill>
                  <a:srgbClr val="000000"/>
                </a:solidFill>
                <a:latin typeface="PMingLiU"/>
                <a:cs typeface="PMingLiU"/>
              </a:rPr>
              <a:t>Department</a:t>
            </a:r>
          </a:p>
          <a:p>
            <a:pPr marL="1270" algn="ctr">
              <a:lnSpc>
                <a:spcPts val="2155"/>
              </a:lnSpc>
            </a:pPr>
            <a:r>
              <a:rPr sz="1800" u="none" spc="-15" dirty="0">
                <a:solidFill>
                  <a:srgbClr val="000000"/>
                </a:solidFill>
                <a:latin typeface="PMingLiU"/>
                <a:cs typeface="PMingLiU"/>
              </a:rPr>
              <a:t>JECRC </a:t>
            </a:r>
            <a:r>
              <a:rPr sz="1800" u="none" dirty="0">
                <a:solidFill>
                  <a:srgbClr val="000000"/>
                </a:solidFill>
                <a:latin typeface="PMingLiU"/>
                <a:cs typeface="PMingLiU"/>
              </a:rPr>
              <a:t>,</a:t>
            </a:r>
            <a:r>
              <a:rPr sz="1800" u="none" spc="-45" dirty="0">
                <a:solidFill>
                  <a:srgbClr val="000000"/>
                </a:solidFill>
                <a:latin typeface="PMingLiU"/>
                <a:cs typeface="PMingLiU"/>
              </a:rPr>
              <a:t> </a:t>
            </a:r>
            <a:r>
              <a:rPr sz="1800" u="none" spc="40" dirty="0">
                <a:solidFill>
                  <a:srgbClr val="000000"/>
                </a:solidFill>
                <a:latin typeface="PMingLiU"/>
                <a:cs typeface="PMingLiU"/>
              </a:rPr>
              <a:t>Jaipur</a:t>
            </a:r>
            <a:endParaRPr sz="1800" dirty="0">
              <a:latin typeface="PMingLiU"/>
              <a:cs typeface="PMingLiU"/>
            </a:endParaRPr>
          </a:p>
        </p:txBody>
      </p:sp>
      <p:sp>
        <p:nvSpPr>
          <p:cNvPr id="10" name="object 10"/>
          <p:cNvSpPr/>
          <p:nvPr/>
        </p:nvSpPr>
        <p:spPr>
          <a:xfrm>
            <a:off x="228599" y="0"/>
            <a:ext cx="1343032" cy="952498"/>
          </a:xfrm>
          <a:prstGeom prst="rect">
            <a:avLst/>
          </a:prstGeom>
          <a:blipFill>
            <a:blip r:embed="rId6" cstate="print"/>
            <a:stretch>
              <a:fillRect/>
            </a:stretch>
          </a:blipFill>
        </p:spPr>
        <p:txBody>
          <a:bodyPr wrap="square" lIns="0" tIns="0" rIns="0" bIns="0" rtlCol="0"/>
          <a:lstStyle/>
          <a:p>
            <a:endParaRPr dirty="0"/>
          </a:p>
        </p:txBody>
      </p:sp>
      <p:sp>
        <p:nvSpPr>
          <p:cNvPr id="11" name="object 11"/>
          <p:cNvSpPr txBox="1"/>
          <p:nvPr/>
        </p:nvSpPr>
        <p:spPr>
          <a:xfrm>
            <a:off x="657910" y="224408"/>
            <a:ext cx="467359" cy="480695"/>
          </a:xfrm>
          <a:prstGeom prst="rect">
            <a:avLst/>
          </a:prstGeom>
        </p:spPr>
        <p:txBody>
          <a:bodyPr vert="horz" wrap="square" lIns="0" tIns="12700" rIns="0" bIns="0" rtlCol="0">
            <a:spAutoFit/>
          </a:bodyPr>
          <a:lstStyle/>
          <a:p>
            <a:pPr marL="92710" marR="5080" indent="-80645">
              <a:lnSpc>
                <a:spcPct val="106600"/>
              </a:lnSpc>
              <a:spcBef>
                <a:spcPts val="100"/>
              </a:spcBef>
            </a:pPr>
            <a:r>
              <a:rPr sz="1400" b="1" spc="-5" dirty="0">
                <a:latin typeface="Calibri"/>
                <a:cs typeface="Calibri"/>
              </a:rPr>
              <a:t>TESLA  </a:t>
            </a:r>
            <a:r>
              <a:rPr lang="en-US" sz="1400" b="1" spc="-5" dirty="0" smtClean="0">
                <a:latin typeface="Calibri"/>
                <a:cs typeface="Calibri"/>
              </a:rPr>
              <a:t>9</a:t>
            </a:r>
            <a:r>
              <a:rPr sz="1400" b="1" spc="-5" dirty="0" smtClean="0">
                <a:latin typeface="Calibri"/>
                <a:cs typeface="Calibri"/>
              </a:rPr>
              <a:t>/17</a:t>
            </a:r>
            <a:endParaRPr sz="1400" dirty="0">
              <a:latin typeface="Calibri"/>
              <a:cs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926828" y="510028"/>
            <a:ext cx="5931535" cy="0"/>
          </a:xfrm>
          <a:custGeom>
            <a:avLst/>
            <a:gdLst/>
            <a:ahLst/>
            <a:cxnLst/>
            <a:rect l="l" t="t" r="r" b="b"/>
            <a:pathLst>
              <a:path w="5931534">
                <a:moveTo>
                  <a:pt x="0" y="0"/>
                </a:moveTo>
                <a:lnTo>
                  <a:pt x="5931133" y="0"/>
                </a:lnTo>
              </a:path>
            </a:pathLst>
          </a:custGeom>
          <a:ln w="19024">
            <a:solidFill>
              <a:srgbClr val="FDFDFD"/>
            </a:solidFill>
          </a:ln>
        </p:spPr>
        <p:txBody>
          <a:bodyPr wrap="square" lIns="0" tIns="0" rIns="0" bIns="0" rtlCol="0"/>
          <a:lstStyle/>
          <a:p>
            <a:endParaRPr dirty="0"/>
          </a:p>
        </p:txBody>
      </p:sp>
      <p:sp>
        <p:nvSpPr>
          <p:cNvPr id="4" name="object 4"/>
          <p:cNvSpPr/>
          <p:nvPr/>
        </p:nvSpPr>
        <p:spPr>
          <a:xfrm>
            <a:off x="0" y="510028"/>
            <a:ext cx="328295" cy="0"/>
          </a:xfrm>
          <a:custGeom>
            <a:avLst/>
            <a:gdLst/>
            <a:ahLst/>
            <a:cxnLst/>
            <a:rect l="l" t="t" r="r" b="b"/>
            <a:pathLst>
              <a:path w="328295">
                <a:moveTo>
                  <a:pt x="0" y="0"/>
                </a:moveTo>
                <a:lnTo>
                  <a:pt x="328101" y="0"/>
                </a:lnTo>
              </a:path>
            </a:pathLst>
          </a:custGeom>
          <a:ln w="19024">
            <a:solidFill>
              <a:srgbClr val="FDFDFD"/>
            </a:solidFill>
          </a:ln>
        </p:spPr>
        <p:txBody>
          <a:bodyPr wrap="square" lIns="0" tIns="0" rIns="0" bIns="0" rtlCol="0"/>
          <a:lstStyle/>
          <a:p>
            <a:endParaRPr dirty="0"/>
          </a:p>
        </p:txBody>
      </p:sp>
      <p:sp>
        <p:nvSpPr>
          <p:cNvPr id="5" name="object 5"/>
          <p:cNvSpPr/>
          <p:nvPr/>
        </p:nvSpPr>
        <p:spPr>
          <a:xfrm>
            <a:off x="328104" y="190144"/>
            <a:ext cx="598805" cy="229235"/>
          </a:xfrm>
          <a:custGeom>
            <a:avLst/>
            <a:gdLst/>
            <a:ahLst/>
            <a:cxnLst/>
            <a:rect l="l" t="t" r="r" b="b"/>
            <a:pathLst>
              <a:path w="598805" h="229234">
                <a:moveTo>
                  <a:pt x="0" y="0"/>
                </a:moveTo>
                <a:lnTo>
                  <a:pt x="598723" y="0"/>
                </a:lnTo>
                <a:lnTo>
                  <a:pt x="598723" y="228854"/>
                </a:lnTo>
                <a:lnTo>
                  <a:pt x="0" y="228854"/>
                </a:lnTo>
                <a:lnTo>
                  <a:pt x="0" y="0"/>
                </a:lnTo>
                <a:close/>
              </a:path>
            </a:pathLst>
          </a:custGeom>
          <a:solidFill>
            <a:srgbClr val="FFBF00"/>
          </a:solidFill>
        </p:spPr>
        <p:txBody>
          <a:bodyPr wrap="square" lIns="0" tIns="0" rIns="0" bIns="0" rtlCol="0"/>
          <a:lstStyle/>
          <a:p>
            <a:endParaRPr dirty="0"/>
          </a:p>
        </p:txBody>
      </p:sp>
      <p:sp>
        <p:nvSpPr>
          <p:cNvPr id="6" name="object 6"/>
          <p:cNvSpPr/>
          <p:nvPr/>
        </p:nvSpPr>
        <p:spPr>
          <a:xfrm>
            <a:off x="303371" y="1215475"/>
            <a:ext cx="6236970" cy="0"/>
          </a:xfrm>
          <a:custGeom>
            <a:avLst/>
            <a:gdLst/>
            <a:ahLst/>
            <a:cxnLst/>
            <a:rect l="l" t="t" r="r" b="b"/>
            <a:pathLst>
              <a:path w="6236970">
                <a:moveTo>
                  <a:pt x="0" y="0"/>
                </a:moveTo>
                <a:lnTo>
                  <a:pt x="6236489" y="0"/>
                </a:lnTo>
              </a:path>
            </a:pathLst>
          </a:custGeom>
          <a:ln w="19024">
            <a:solidFill>
              <a:srgbClr val="363434"/>
            </a:solidFill>
          </a:ln>
        </p:spPr>
        <p:txBody>
          <a:bodyPr wrap="square" lIns="0" tIns="0" rIns="0" bIns="0" rtlCol="0"/>
          <a:lstStyle/>
          <a:p>
            <a:endParaRPr dirty="0"/>
          </a:p>
        </p:txBody>
      </p:sp>
      <p:sp>
        <p:nvSpPr>
          <p:cNvPr id="7" name="object 7"/>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6</a:t>
            </a:r>
            <a:endParaRPr sz="1000" dirty="0">
              <a:latin typeface="Calibri"/>
              <a:cs typeface="Calibri"/>
            </a:endParaRPr>
          </a:p>
        </p:txBody>
      </p:sp>
      <p:sp>
        <p:nvSpPr>
          <p:cNvPr id="8" name="object 8"/>
          <p:cNvSpPr/>
          <p:nvPr/>
        </p:nvSpPr>
        <p:spPr>
          <a:xfrm>
            <a:off x="0" y="6134087"/>
            <a:ext cx="6857986" cy="3238493"/>
          </a:xfrm>
          <a:prstGeom prst="rect">
            <a:avLst/>
          </a:prstGeom>
          <a:blipFill>
            <a:blip r:embed="rId3" cstate="print"/>
            <a:stretch>
              <a:fillRect/>
            </a:stretch>
          </a:blipFill>
        </p:spPr>
        <p:txBody>
          <a:bodyPr wrap="square" lIns="0" tIns="0" rIns="0" bIns="0" rtlCol="0"/>
          <a:lstStyle/>
          <a:p>
            <a:endParaRPr dirty="0"/>
          </a:p>
        </p:txBody>
      </p:sp>
      <p:sp>
        <p:nvSpPr>
          <p:cNvPr id="9" name="object 9"/>
          <p:cNvSpPr/>
          <p:nvPr/>
        </p:nvSpPr>
        <p:spPr>
          <a:xfrm>
            <a:off x="0" y="0"/>
            <a:ext cx="1343032" cy="952498"/>
          </a:xfrm>
          <a:prstGeom prst="rect">
            <a:avLst/>
          </a:prstGeom>
          <a:blipFill>
            <a:blip r:embed="rId4" cstate="print"/>
            <a:stretch>
              <a:fillRect/>
            </a:stretch>
          </a:blipFill>
        </p:spPr>
        <p:txBody>
          <a:bodyPr wrap="square" lIns="0" tIns="0" rIns="0" bIns="0" rtlCol="0"/>
          <a:lstStyle/>
          <a:p>
            <a:endParaRPr dirty="0"/>
          </a:p>
        </p:txBody>
      </p:sp>
      <p:sp>
        <p:nvSpPr>
          <p:cNvPr id="10" name="object 10"/>
          <p:cNvSpPr txBox="1"/>
          <p:nvPr/>
        </p:nvSpPr>
        <p:spPr>
          <a:xfrm>
            <a:off x="266699" y="224408"/>
            <a:ext cx="4500880" cy="958596"/>
          </a:xfrm>
          <a:prstGeom prst="rect">
            <a:avLst/>
          </a:prstGeom>
        </p:spPr>
        <p:txBody>
          <a:bodyPr vert="horz" wrap="square" lIns="0" tIns="12700" rIns="0" bIns="0" rtlCol="0">
            <a:spAutoFit/>
          </a:bodyPr>
          <a:lstStyle/>
          <a:p>
            <a:pPr marL="255270" marR="3835400" indent="-40640">
              <a:lnSpc>
                <a:spcPct val="106600"/>
              </a:lnSpc>
              <a:spcBef>
                <a:spcPts val="100"/>
              </a:spcBef>
            </a:pPr>
            <a:r>
              <a:rPr sz="1400" b="1" spc="-5">
                <a:latin typeface="Calibri"/>
                <a:cs typeface="Calibri"/>
              </a:rPr>
              <a:t>TESLA  </a:t>
            </a:r>
            <a:r>
              <a:rPr sz="1400" b="1" spc="-5" smtClean="0">
                <a:latin typeface="Calibri"/>
                <a:cs typeface="Calibri"/>
              </a:rPr>
              <a:t>9/17</a:t>
            </a:r>
            <a:endParaRPr sz="1400" dirty="0">
              <a:latin typeface="Calibri"/>
              <a:cs typeface="Calibri"/>
            </a:endParaRPr>
          </a:p>
          <a:p>
            <a:pPr>
              <a:lnSpc>
                <a:spcPct val="100000"/>
              </a:lnSpc>
              <a:spcBef>
                <a:spcPts val="45"/>
              </a:spcBef>
            </a:pPr>
            <a:endParaRPr sz="1150" dirty="0">
              <a:latin typeface="Times New Roman"/>
              <a:cs typeface="Times New Roman"/>
            </a:endParaRPr>
          </a:p>
          <a:p>
            <a:pPr marL="12700">
              <a:lnSpc>
                <a:spcPct val="100000"/>
              </a:lnSpc>
            </a:pPr>
            <a:r>
              <a:rPr sz="2000" b="1" i="1" spc="-5" dirty="0">
                <a:solidFill>
                  <a:srgbClr val="FF0000"/>
                </a:solidFill>
                <a:latin typeface="Calibri"/>
                <a:cs typeface="Calibri"/>
              </a:rPr>
              <a:t>PLACEMENT</a:t>
            </a:r>
            <a:r>
              <a:rPr sz="2000" b="1" i="1" spc="-10" dirty="0">
                <a:solidFill>
                  <a:srgbClr val="FF0000"/>
                </a:solidFill>
                <a:latin typeface="Calibri"/>
                <a:cs typeface="Calibri"/>
              </a:rPr>
              <a:t> </a:t>
            </a:r>
            <a:r>
              <a:rPr sz="2000" b="1" i="1" spc="-5" dirty="0" smtClean="0">
                <a:solidFill>
                  <a:srgbClr val="FF0000"/>
                </a:solidFill>
                <a:latin typeface="Calibri"/>
                <a:cs typeface="Calibri"/>
              </a:rPr>
              <a:t>DRIVES</a:t>
            </a:r>
            <a:endParaRPr sz="2000" dirty="0">
              <a:latin typeface="Calibri"/>
              <a:cs typeface="Calibri"/>
            </a:endParaRPr>
          </a:p>
        </p:txBody>
      </p:sp>
      <p:sp>
        <p:nvSpPr>
          <p:cNvPr id="11" name="object 11"/>
          <p:cNvSpPr/>
          <p:nvPr/>
        </p:nvSpPr>
        <p:spPr>
          <a:xfrm>
            <a:off x="0" y="5905500"/>
            <a:ext cx="6857986" cy="3343155"/>
          </a:xfrm>
          <a:prstGeom prst="rect">
            <a:avLst/>
          </a:prstGeom>
          <a:blipFill>
            <a:blip r:embed="rId5" cstate="print"/>
            <a:stretch>
              <a:fillRect/>
            </a:stretch>
          </a:blipFill>
        </p:spPr>
        <p:txBody>
          <a:bodyPr wrap="square" lIns="0" tIns="0" rIns="0" bIns="0" rtlCol="0"/>
          <a:lstStyle/>
          <a:p>
            <a:endParaRPr dirty="0"/>
          </a:p>
        </p:txBody>
      </p:sp>
      <p:sp>
        <p:nvSpPr>
          <p:cNvPr id="13" name="TextBox 12"/>
          <p:cNvSpPr txBox="1"/>
          <p:nvPr/>
        </p:nvSpPr>
        <p:spPr>
          <a:xfrm>
            <a:off x="304800" y="1485900"/>
            <a:ext cx="6324600" cy="4062651"/>
          </a:xfrm>
          <a:prstGeom prst="rect">
            <a:avLst/>
          </a:prstGeom>
          <a:noFill/>
        </p:spPr>
        <p:txBody>
          <a:bodyPr wrap="square" rtlCol="0">
            <a:spAutoFit/>
          </a:bodyPr>
          <a:lstStyle/>
          <a:p>
            <a:pPr algn="just"/>
            <a:r>
              <a:rPr lang="en-US" dirty="0"/>
              <a:t> </a:t>
            </a:r>
            <a:r>
              <a:rPr lang="en-US" sz="1600" b="1" dirty="0" smtClean="0"/>
              <a:t>Accenture-Placement </a:t>
            </a:r>
            <a:r>
              <a:rPr lang="en-US" sz="1600" b="1" dirty="0"/>
              <a:t>Drive</a:t>
            </a:r>
          </a:p>
          <a:p>
            <a:pPr algn="just"/>
            <a:r>
              <a:rPr lang="en-US" sz="1600" dirty="0"/>
              <a:t>The IT giant Accenture came for the campus placement on </a:t>
            </a:r>
            <a:r>
              <a:rPr lang="en-US" sz="1600" dirty="0" smtClean="0"/>
              <a:t>1-2</a:t>
            </a:r>
            <a:r>
              <a:rPr lang="en-US" sz="1600" baseline="30000" dirty="0" smtClean="0"/>
              <a:t>nd</a:t>
            </a:r>
            <a:r>
              <a:rPr lang="en-US" sz="1600" dirty="0" smtClean="0"/>
              <a:t> Sep </a:t>
            </a:r>
            <a:r>
              <a:rPr lang="en-US" sz="1600" dirty="0"/>
              <a:t>and they conducted a lot of activities for the selection process of students which included aptitude test at first and then it was followed by GD and personal interview . And 71 students were selected from the college  and 5 of them were from EE department</a:t>
            </a:r>
            <a:r>
              <a:rPr lang="en-US" sz="1600" dirty="0" smtClean="0"/>
              <a:t>.</a:t>
            </a:r>
          </a:p>
          <a:p>
            <a:r>
              <a:rPr lang="en-US" sz="1600" b="1" dirty="0"/>
              <a:t> Pinnacle </a:t>
            </a:r>
            <a:r>
              <a:rPr lang="en-US" sz="1600" b="1" dirty="0" smtClean="0"/>
              <a:t>-Placement Drive</a:t>
            </a:r>
            <a:endParaRPr lang="en-US" sz="1600" b="1" dirty="0"/>
          </a:p>
          <a:p>
            <a:pPr algn="just"/>
            <a:r>
              <a:rPr lang="en-US" sz="1600" dirty="0"/>
              <a:t>On </a:t>
            </a:r>
            <a:r>
              <a:rPr lang="en-US" sz="1600" dirty="0" smtClean="0"/>
              <a:t>11-12</a:t>
            </a:r>
            <a:r>
              <a:rPr lang="en-US" sz="1600" baseline="30000" dirty="0" smtClean="0"/>
              <a:t>th</a:t>
            </a:r>
            <a:r>
              <a:rPr lang="en-US" sz="1600" dirty="0" smtClean="0"/>
              <a:t>  </a:t>
            </a:r>
            <a:r>
              <a:rPr lang="en-US" sz="1600" dirty="0"/>
              <a:t>Sep second placement drive was organized by the </a:t>
            </a:r>
            <a:r>
              <a:rPr lang="en-US" sz="1600" dirty="0" smtClean="0"/>
              <a:t>Pinnacle-InfoTech-the </a:t>
            </a:r>
            <a:r>
              <a:rPr lang="en-US" sz="1600" dirty="0"/>
              <a:t>global leader in BIM &amp; CAD services</a:t>
            </a:r>
            <a:r>
              <a:rPr lang="en-US" sz="1600" dirty="0" smtClean="0"/>
              <a:t>. Being </a:t>
            </a:r>
            <a:r>
              <a:rPr lang="en-US" sz="1600" dirty="0"/>
              <a:t>the leader provides of innovative BIM services to the architecture, engineering &amp; construction industry for </a:t>
            </a:r>
            <a:r>
              <a:rPr lang="en-US" sz="1600" dirty="0" smtClean="0"/>
              <a:t>18 years </a:t>
            </a:r>
            <a:r>
              <a:rPr lang="en-US" sz="1600" dirty="0"/>
              <a:t>, Pinnacle has selected 11 students of Electrical department through a rigorous </a:t>
            </a:r>
            <a:r>
              <a:rPr lang="en-US" sz="1600" dirty="0" smtClean="0"/>
              <a:t>selection.</a:t>
            </a:r>
          </a:p>
          <a:p>
            <a:pPr algn="just"/>
            <a:r>
              <a:rPr lang="en-US" sz="1600" b="1" dirty="0" err="1" smtClean="0"/>
              <a:t>Artech</a:t>
            </a:r>
            <a:r>
              <a:rPr lang="en-US" sz="1600" b="1" dirty="0" smtClean="0"/>
              <a:t>- Placement Drive</a:t>
            </a:r>
          </a:p>
          <a:p>
            <a:pPr algn="just"/>
            <a:r>
              <a:rPr lang="en-US" sz="1600" dirty="0" smtClean="0"/>
              <a:t>On 11</a:t>
            </a:r>
            <a:r>
              <a:rPr lang="en-US" sz="1600" baseline="30000" dirty="0" smtClean="0"/>
              <a:t>th</a:t>
            </a:r>
            <a:r>
              <a:rPr lang="en-US" sz="1600" dirty="0" smtClean="0"/>
              <a:t> Sep outset placement drive was organized by the </a:t>
            </a:r>
            <a:r>
              <a:rPr lang="en-US" sz="1600" dirty="0" err="1" smtClean="0"/>
              <a:t>Artech</a:t>
            </a:r>
            <a:r>
              <a:rPr lang="en-US" sz="1600" dirty="0" smtClean="0"/>
              <a:t> Which included aptitude test then it was followed by GD and personal Interview. Only one student was selected from the college.</a:t>
            </a:r>
            <a:endParaRPr lang="en-US" sz="16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p:cNvSpPr/>
          <p:nvPr/>
        </p:nvSpPr>
        <p:spPr>
          <a:xfrm>
            <a:off x="0" y="3695700"/>
            <a:ext cx="6858000" cy="5676900"/>
          </a:xfrm>
          <a:prstGeom prst="rect">
            <a:avLst/>
          </a:prstGeom>
          <a:blipFill>
            <a:blip r:embed="rId2" cstate="print"/>
            <a:stretch>
              <a:fillRect/>
            </a:stretch>
          </a:blipFill>
        </p:spPr>
        <p:txBody>
          <a:bodyPr wrap="square" lIns="0" tIns="0" rIns="0" bIns="0" rtlCol="0"/>
          <a:lstStyle/>
          <a:p>
            <a:endParaRPr dirty="0"/>
          </a:p>
        </p:txBody>
      </p:sp>
      <p:pic>
        <p:nvPicPr>
          <p:cNvPr id="4" name="Picture 2"/>
          <p:cNvPicPr>
            <a:picLocks noChangeAspect="1" noChangeArrowheads="1"/>
          </p:cNvPicPr>
          <p:nvPr/>
        </p:nvPicPr>
        <p:blipFill>
          <a:blip r:embed="rId3" cstate="print"/>
          <a:srcRect t="2222"/>
          <a:stretch>
            <a:fillRect/>
          </a:stretch>
        </p:blipFill>
        <p:spPr bwMode="auto">
          <a:xfrm>
            <a:off x="609600" y="1140454"/>
            <a:ext cx="5694830" cy="5984246"/>
          </a:xfrm>
          <a:prstGeom prst="rect">
            <a:avLst/>
          </a:prstGeom>
          <a:noFill/>
          <a:ln w="9525">
            <a:noFill/>
            <a:miter lim="800000"/>
            <a:headEnd/>
            <a:tailEnd/>
          </a:ln>
          <a:effectLst/>
        </p:spPr>
      </p:pic>
      <p:sp>
        <p:nvSpPr>
          <p:cNvPr id="5" name="object 9"/>
          <p:cNvSpPr/>
          <p:nvPr/>
        </p:nvSpPr>
        <p:spPr>
          <a:xfrm>
            <a:off x="0" y="0"/>
            <a:ext cx="1343032" cy="952498"/>
          </a:xfrm>
          <a:prstGeom prst="rect">
            <a:avLst/>
          </a:prstGeom>
          <a:blipFill>
            <a:blip r:embed="rId4" cstate="print"/>
            <a:stretch>
              <a:fillRect/>
            </a:stretch>
          </a:blipFill>
        </p:spPr>
        <p:txBody>
          <a:bodyPr wrap="square" lIns="0" tIns="0" rIns="0" bIns="0" rtlCol="0"/>
          <a:lstStyle/>
          <a:p>
            <a:endParaRPr dirty="0"/>
          </a:p>
        </p:txBody>
      </p:sp>
      <p:sp>
        <p:nvSpPr>
          <p:cNvPr id="6" name="TextBox 5"/>
          <p:cNvSpPr txBox="1"/>
          <p:nvPr/>
        </p:nvSpPr>
        <p:spPr>
          <a:xfrm>
            <a:off x="304800" y="190500"/>
            <a:ext cx="762000" cy="523220"/>
          </a:xfrm>
          <a:prstGeom prst="rect">
            <a:avLst/>
          </a:prstGeom>
          <a:noFill/>
        </p:spPr>
        <p:txBody>
          <a:bodyPr wrap="square" rtlCol="0">
            <a:spAutoFit/>
          </a:bodyPr>
          <a:lstStyle/>
          <a:p>
            <a:pPr algn="ctr"/>
            <a:r>
              <a:rPr lang="en-US" sz="1400" b="1" dirty="0" smtClean="0"/>
              <a:t>TELSA     9/17</a:t>
            </a:r>
            <a:endParaRPr lang="en-US" sz="1400" b="1" dirty="0"/>
          </a:p>
        </p:txBody>
      </p:sp>
      <p:sp>
        <p:nvSpPr>
          <p:cNvPr id="7" name="Rectangle 6"/>
          <p:cNvSpPr/>
          <p:nvPr/>
        </p:nvSpPr>
        <p:spPr>
          <a:xfrm>
            <a:off x="1981200" y="419100"/>
            <a:ext cx="2518636" cy="400110"/>
          </a:xfrm>
          <a:prstGeom prst="rect">
            <a:avLst/>
          </a:prstGeom>
        </p:spPr>
        <p:txBody>
          <a:bodyPr wrap="square">
            <a:spAutoFit/>
          </a:bodyPr>
          <a:lstStyle/>
          <a:p>
            <a:pPr algn="ctr"/>
            <a:r>
              <a:rPr lang="en-US" sz="2000" i="1" dirty="0" smtClean="0">
                <a:solidFill>
                  <a:srgbClr val="FF0000"/>
                </a:solidFill>
                <a:latin typeface="Cambria" pitchFamily="18" charset="0"/>
              </a:rPr>
              <a:t>PLACED STUDENTS </a:t>
            </a:r>
            <a:endParaRPr lang="en-US" sz="20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p:cNvSpPr/>
          <p:nvPr/>
        </p:nvSpPr>
        <p:spPr>
          <a:xfrm>
            <a:off x="0" y="5865026"/>
            <a:ext cx="6858000" cy="3507574"/>
          </a:xfrm>
          <a:prstGeom prst="rect">
            <a:avLst/>
          </a:prstGeom>
          <a:blipFill>
            <a:blip r:embed="rId2" cstate="print"/>
            <a:stretch>
              <a:fillRect/>
            </a:stretch>
          </a:blipFill>
        </p:spPr>
        <p:txBody>
          <a:bodyPr wrap="square" lIns="0" tIns="0" rIns="0" bIns="0" rtlCol="0"/>
          <a:lstStyle/>
          <a:p>
            <a:endParaRPr dirty="0"/>
          </a:p>
        </p:txBody>
      </p:sp>
      <p:sp>
        <p:nvSpPr>
          <p:cNvPr id="3" name="TextBox 2"/>
          <p:cNvSpPr txBox="1"/>
          <p:nvPr/>
        </p:nvSpPr>
        <p:spPr>
          <a:xfrm>
            <a:off x="2923550" y="266700"/>
            <a:ext cx="420307" cy="523220"/>
          </a:xfrm>
          <a:prstGeom prst="rect">
            <a:avLst/>
          </a:prstGeom>
          <a:noFill/>
        </p:spPr>
        <p:txBody>
          <a:bodyPr wrap="none" rtlCol="0">
            <a:spAutoFit/>
          </a:bodyPr>
          <a:lstStyle/>
          <a:p>
            <a:pPr algn="ctr"/>
            <a:r>
              <a:rPr lang="en-US" sz="2800" i="1" dirty="0" smtClean="0">
                <a:solidFill>
                  <a:srgbClr val="FF0000"/>
                </a:solidFill>
                <a:latin typeface="Cambria" pitchFamily="18" charset="0"/>
              </a:rPr>
              <a:t>   </a:t>
            </a:r>
            <a:endParaRPr lang="en-US" sz="2800" i="1" dirty="0">
              <a:solidFill>
                <a:srgbClr val="FF0000"/>
              </a:solidFill>
              <a:latin typeface="Cambria" pitchFamily="18" charset="0"/>
            </a:endParaRPr>
          </a:p>
        </p:txBody>
      </p:sp>
      <p:pic>
        <p:nvPicPr>
          <p:cNvPr id="12292" name="Picture 4"/>
          <p:cNvPicPr>
            <a:picLocks noChangeAspect="1" noChangeArrowheads="1"/>
          </p:cNvPicPr>
          <p:nvPr/>
        </p:nvPicPr>
        <p:blipFill>
          <a:blip r:embed="rId3" cstate="print"/>
          <a:srcRect/>
          <a:stretch>
            <a:fillRect/>
          </a:stretch>
        </p:blipFill>
        <p:spPr bwMode="auto">
          <a:xfrm>
            <a:off x="533400" y="1257300"/>
            <a:ext cx="5867400" cy="6629400"/>
          </a:xfrm>
          <a:prstGeom prst="rect">
            <a:avLst/>
          </a:prstGeom>
          <a:noFill/>
          <a:ln w="9525">
            <a:noFill/>
            <a:miter lim="800000"/>
            <a:headEnd/>
            <a:tailEnd/>
          </a:ln>
          <a:effectLst/>
        </p:spPr>
      </p:pic>
      <p:sp>
        <p:nvSpPr>
          <p:cNvPr id="5" name="object 9"/>
          <p:cNvSpPr/>
          <p:nvPr/>
        </p:nvSpPr>
        <p:spPr>
          <a:xfrm>
            <a:off x="0" y="0"/>
            <a:ext cx="1343032" cy="952498"/>
          </a:xfrm>
          <a:prstGeom prst="rect">
            <a:avLst/>
          </a:prstGeom>
          <a:blipFill>
            <a:blip r:embed="rId4" cstate="print"/>
            <a:stretch>
              <a:fillRect/>
            </a:stretch>
          </a:blipFill>
        </p:spPr>
        <p:txBody>
          <a:bodyPr wrap="square" lIns="0" tIns="0" rIns="0" bIns="0" rtlCol="0"/>
          <a:lstStyle/>
          <a:p>
            <a:endParaRPr dirty="0"/>
          </a:p>
        </p:txBody>
      </p:sp>
      <p:sp>
        <p:nvSpPr>
          <p:cNvPr id="6" name="TextBox 5"/>
          <p:cNvSpPr txBox="1"/>
          <p:nvPr/>
        </p:nvSpPr>
        <p:spPr>
          <a:xfrm>
            <a:off x="304800" y="190500"/>
            <a:ext cx="838200" cy="523220"/>
          </a:xfrm>
          <a:prstGeom prst="rect">
            <a:avLst/>
          </a:prstGeom>
          <a:noFill/>
        </p:spPr>
        <p:txBody>
          <a:bodyPr wrap="square" rtlCol="0">
            <a:spAutoFit/>
          </a:bodyPr>
          <a:lstStyle/>
          <a:p>
            <a:pPr algn="ctr"/>
            <a:r>
              <a:rPr lang="en-US" sz="1400" b="1" dirty="0" smtClean="0"/>
              <a:t>TELSA 9/17</a:t>
            </a:r>
            <a:endParaRPr lang="en-US" sz="1400" b="1"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p:cNvSpPr/>
          <p:nvPr/>
        </p:nvSpPr>
        <p:spPr>
          <a:xfrm>
            <a:off x="0" y="5865026"/>
            <a:ext cx="6858000" cy="3507574"/>
          </a:xfrm>
          <a:prstGeom prst="rect">
            <a:avLst/>
          </a:prstGeom>
          <a:blipFill>
            <a:blip r:embed="rId2" cstate="print"/>
            <a:stretch>
              <a:fillRect/>
            </a:stretch>
          </a:blipFill>
        </p:spPr>
        <p:txBody>
          <a:bodyPr wrap="square" lIns="0" tIns="0" rIns="0" bIns="0" rtlCol="0"/>
          <a:lstStyle/>
          <a:p>
            <a:endParaRPr dirty="0"/>
          </a:p>
        </p:txBody>
      </p:sp>
      <p:pic>
        <p:nvPicPr>
          <p:cNvPr id="13314" name="Picture 2"/>
          <p:cNvPicPr>
            <a:picLocks noChangeAspect="1" noChangeArrowheads="1"/>
          </p:cNvPicPr>
          <p:nvPr/>
        </p:nvPicPr>
        <p:blipFill>
          <a:blip r:embed="rId3" cstate="print"/>
          <a:srcRect/>
          <a:stretch>
            <a:fillRect/>
          </a:stretch>
        </p:blipFill>
        <p:spPr bwMode="auto">
          <a:xfrm>
            <a:off x="533400" y="1485900"/>
            <a:ext cx="5831604" cy="4419600"/>
          </a:xfrm>
          <a:prstGeom prst="rect">
            <a:avLst/>
          </a:prstGeom>
          <a:noFill/>
          <a:ln w="9525">
            <a:noFill/>
            <a:miter lim="800000"/>
            <a:headEnd/>
            <a:tailEnd/>
          </a:ln>
          <a:effectLst/>
        </p:spPr>
      </p:pic>
      <p:sp>
        <p:nvSpPr>
          <p:cNvPr id="4" name="object 9"/>
          <p:cNvSpPr/>
          <p:nvPr/>
        </p:nvSpPr>
        <p:spPr>
          <a:xfrm>
            <a:off x="0" y="0"/>
            <a:ext cx="1343032" cy="952498"/>
          </a:xfrm>
          <a:prstGeom prst="rect">
            <a:avLst/>
          </a:prstGeom>
          <a:blipFill>
            <a:blip r:embed="rId4" cstate="print"/>
            <a:stretch>
              <a:fillRect/>
            </a:stretch>
          </a:blipFill>
        </p:spPr>
        <p:txBody>
          <a:bodyPr wrap="square" lIns="0" tIns="0" rIns="0" bIns="0" rtlCol="0"/>
          <a:lstStyle/>
          <a:p>
            <a:endParaRPr dirty="0"/>
          </a:p>
        </p:txBody>
      </p:sp>
      <p:sp>
        <p:nvSpPr>
          <p:cNvPr id="5" name="TextBox 4"/>
          <p:cNvSpPr txBox="1"/>
          <p:nvPr/>
        </p:nvSpPr>
        <p:spPr>
          <a:xfrm>
            <a:off x="304800" y="190500"/>
            <a:ext cx="685800" cy="523220"/>
          </a:xfrm>
          <a:prstGeom prst="rect">
            <a:avLst/>
          </a:prstGeom>
          <a:noFill/>
        </p:spPr>
        <p:txBody>
          <a:bodyPr wrap="square" rtlCol="0">
            <a:spAutoFit/>
          </a:bodyPr>
          <a:lstStyle/>
          <a:p>
            <a:pPr algn="ctr"/>
            <a:r>
              <a:rPr lang="en-US" sz="1400" b="1" dirty="0" smtClean="0"/>
              <a:t>TELSA </a:t>
            </a:r>
          </a:p>
          <a:p>
            <a:pPr algn="ctr"/>
            <a:r>
              <a:rPr lang="en-US" sz="1400" b="1" dirty="0" smtClean="0"/>
              <a:t>9/17</a:t>
            </a:r>
            <a:endParaRPr lang="en-US" sz="1400" b="1"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p:cNvSpPr/>
          <p:nvPr/>
        </p:nvSpPr>
        <p:spPr>
          <a:xfrm>
            <a:off x="0" y="5865026"/>
            <a:ext cx="6858000" cy="3507574"/>
          </a:xfrm>
          <a:prstGeom prst="rect">
            <a:avLst/>
          </a:prstGeom>
          <a:blipFill>
            <a:blip r:embed="rId2" cstate="print"/>
            <a:stretch>
              <a:fillRect/>
            </a:stretch>
          </a:blipFill>
        </p:spPr>
        <p:txBody>
          <a:bodyPr wrap="square" lIns="0" tIns="0" rIns="0" bIns="0" rtlCol="0"/>
          <a:lstStyle/>
          <a:p>
            <a:endParaRPr dirty="0"/>
          </a:p>
        </p:txBody>
      </p:sp>
      <p:sp>
        <p:nvSpPr>
          <p:cNvPr id="4" name="TextBox 3"/>
          <p:cNvSpPr txBox="1"/>
          <p:nvPr/>
        </p:nvSpPr>
        <p:spPr>
          <a:xfrm>
            <a:off x="609600" y="1638300"/>
            <a:ext cx="4572000" cy="646331"/>
          </a:xfrm>
          <a:prstGeom prst="rect">
            <a:avLst/>
          </a:prstGeom>
          <a:noFill/>
        </p:spPr>
        <p:txBody>
          <a:bodyPr wrap="square" rtlCol="0">
            <a:spAutoFit/>
          </a:bodyPr>
          <a:lstStyle/>
          <a:p>
            <a:endParaRPr lang="en-US" dirty="0" smtClean="0"/>
          </a:p>
          <a:p>
            <a:endParaRPr lang="en-US" dirty="0"/>
          </a:p>
        </p:txBody>
      </p:sp>
      <p:sp>
        <p:nvSpPr>
          <p:cNvPr id="10" name="TextBox 9"/>
          <p:cNvSpPr txBox="1"/>
          <p:nvPr/>
        </p:nvSpPr>
        <p:spPr>
          <a:xfrm>
            <a:off x="152400" y="1409700"/>
            <a:ext cx="6553200" cy="4031873"/>
          </a:xfrm>
          <a:prstGeom prst="rect">
            <a:avLst/>
          </a:prstGeom>
          <a:noFill/>
        </p:spPr>
        <p:txBody>
          <a:bodyPr wrap="square" rtlCol="0">
            <a:spAutoFit/>
          </a:bodyPr>
          <a:lstStyle/>
          <a:p>
            <a:pPr algn="just"/>
            <a:r>
              <a:rPr lang="en-US" sz="1600" dirty="0" smtClean="0"/>
              <a:t>The college level competition of ENERGY BUZZ –an energy quiz competition was held on 05/09/2016 on the occasion birth day of our former President of India. His Excellency Dr. </a:t>
            </a:r>
            <a:r>
              <a:rPr lang="en-US" sz="1600" b="1" i="1" dirty="0" smtClean="0"/>
              <a:t>Sarvepalli Radhakrishnan</a:t>
            </a:r>
            <a:r>
              <a:rPr lang="en-US" sz="1600" dirty="0" smtClean="0"/>
              <a:t> at CS-01 C-Block JECRC Jaipur. The Inaugural meeting commenced at 12.45 pm. Teacher coordinators: The meeting was presided over by</a:t>
            </a:r>
            <a:r>
              <a:rPr lang="en-US" sz="1600" b="1" dirty="0" smtClean="0"/>
              <a:t> Dr. Sandeep Vyas</a:t>
            </a:r>
            <a:r>
              <a:rPr lang="en-US" sz="1600" dirty="0" smtClean="0"/>
              <a:t>, Head of Department Electrical,</a:t>
            </a:r>
            <a:r>
              <a:rPr lang="en-US" sz="1600" b="1" dirty="0" smtClean="0"/>
              <a:t> </a:t>
            </a:r>
            <a:r>
              <a:rPr lang="en-US" sz="1600" dirty="0" smtClean="0"/>
              <a:t>Inaugurated the meeting by lighting the lamp and delivered the inaugural address. During his talk, he shared his own experience with the students and faculty members. Mr. Gopal Tiwari delivered the vote of thanks. 24 teams from 3</a:t>
            </a:r>
            <a:r>
              <a:rPr lang="en-US" sz="1600" baseline="30000" dirty="0" smtClean="0"/>
              <a:t>rd</a:t>
            </a:r>
            <a:r>
              <a:rPr lang="en-US" sz="1600" dirty="0" smtClean="0"/>
              <a:t> and 5</a:t>
            </a:r>
            <a:r>
              <a:rPr lang="en-US" sz="1600" baseline="30000" dirty="0" smtClean="0"/>
              <a:t>th</a:t>
            </a:r>
            <a:r>
              <a:rPr lang="en-US" sz="1600" dirty="0" smtClean="0"/>
              <a:t> Semester of Electrical Engineering Department participated in the competition.</a:t>
            </a:r>
          </a:p>
          <a:p>
            <a:pPr algn="just"/>
            <a:endParaRPr lang="en-US" sz="1600" dirty="0" smtClean="0"/>
          </a:p>
          <a:p>
            <a:pPr algn="just"/>
            <a:r>
              <a:rPr lang="en-US" sz="1600" b="1" dirty="0" smtClean="0"/>
              <a:t>Teacher Coordinators </a:t>
            </a:r>
            <a:endParaRPr lang="en-US" sz="1600" dirty="0" smtClean="0"/>
          </a:p>
          <a:p>
            <a:pPr algn="just"/>
            <a:r>
              <a:rPr lang="en-US" sz="1600" dirty="0" smtClean="0"/>
              <a:t>1. Mr.ram Singh, Assistant Professor</a:t>
            </a:r>
          </a:p>
          <a:p>
            <a:pPr algn="just"/>
            <a:r>
              <a:rPr lang="en-US" sz="1600" dirty="0" smtClean="0"/>
              <a:t>2. Mr. Gopal Tiwari, Assistant Professor </a:t>
            </a:r>
          </a:p>
          <a:p>
            <a:pPr algn="just"/>
            <a:r>
              <a:rPr lang="en-US" sz="1600" dirty="0" smtClean="0"/>
              <a:t>3. Mrs. Ravita Saraswat, Assistant Professor </a:t>
            </a:r>
          </a:p>
          <a:p>
            <a:pPr algn="just"/>
            <a:r>
              <a:rPr lang="en-US" sz="1600" dirty="0" smtClean="0"/>
              <a:t> </a:t>
            </a:r>
          </a:p>
        </p:txBody>
      </p:sp>
      <p:pic>
        <p:nvPicPr>
          <p:cNvPr id="13" name="Picture 12" descr="C:\Users\ramsingh\Desktop\100D5200\DSC_0116.JPG"/>
          <p:cNvPicPr/>
          <p:nvPr/>
        </p:nvPicPr>
        <p:blipFill>
          <a:blip r:embed="rId3"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wpc="http://schemas.microsoft.com/office/word/2010/wordprocessingCanvas" xmlns="" val="0"/>
              </a:ext>
            </a:extLst>
          </a:blip>
          <a:srcRect/>
          <a:stretch>
            <a:fillRect/>
          </a:stretch>
        </p:blipFill>
        <p:spPr bwMode="auto">
          <a:xfrm>
            <a:off x="228600" y="6057900"/>
            <a:ext cx="3041427" cy="2819400"/>
          </a:xfrm>
          <a:prstGeom prst="rect">
            <a:avLst/>
          </a:prstGeom>
          <a:ln/>
        </p:spPr>
        <p:style>
          <a:lnRef idx="2">
            <a:schemeClr val="accent2"/>
          </a:lnRef>
          <a:fillRef idx="1">
            <a:schemeClr val="lt1"/>
          </a:fillRef>
          <a:effectRef idx="0">
            <a:schemeClr val="accent2"/>
          </a:effectRef>
          <a:fontRef idx="minor">
            <a:schemeClr val="dk1"/>
          </a:fontRef>
        </p:style>
      </p:pic>
      <p:pic>
        <p:nvPicPr>
          <p:cNvPr id="14" name="Picture 13" descr="C:\Users\ramsingh\Desktop\100D5200\DSC_0120.JPG"/>
          <p:cNvPicPr/>
          <p:nvPr/>
        </p:nvPicPr>
        <p:blipFill>
          <a:blip r:embed="rId4"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wpc="http://schemas.microsoft.com/office/word/2010/wordprocessingCanvas" xmlns="" val="0"/>
              </a:ext>
            </a:extLst>
          </a:blip>
          <a:srcRect/>
          <a:stretch>
            <a:fillRect/>
          </a:stretch>
        </p:blipFill>
        <p:spPr bwMode="auto">
          <a:xfrm>
            <a:off x="3429000" y="6057900"/>
            <a:ext cx="3200400" cy="2819400"/>
          </a:xfrm>
          <a:prstGeom prst="rect">
            <a:avLst/>
          </a:prstGeom>
          <a:ln/>
        </p:spPr>
        <p:style>
          <a:lnRef idx="2">
            <a:schemeClr val="accent2"/>
          </a:lnRef>
          <a:fillRef idx="1">
            <a:schemeClr val="lt1"/>
          </a:fillRef>
          <a:effectRef idx="0">
            <a:schemeClr val="accent2"/>
          </a:effectRef>
          <a:fontRef idx="minor">
            <a:schemeClr val="dk1"/>
          </a:fontRef>
        </p:style>
      </p:pic>
      <p:sp>
        <p:nvSpPr>
          <p:cNvPr id="8" name="object 9"/>
          <p:cNvSpPr/>
          <p:nvPr/>
        </p:nvSpPr>
        <p:spPr>
          <a:xfrm>
            <a:off x="0" y="0"/>
            <a:ext cx="1343032" cy="952498"/>
          </a:xfrm>
          <a:prstGeom prst="rect">
            <a:avLst/>
          </a:prstGeom>
          <a:blipFill>
            <a:blip r:embed="rId5" cstate="print"/>
            <a:stretch>
              <a:fillRect/>
            </a:stretch>
          </a:blipFill>
        </p:spPr>
        <p:txBody>
          <a:bodyPr wrap="square" lIns="0" tIns="0" rIns="0" bIns="0" rtlCol="0"/>
          <a:lstStyle/>
          <a:p>
            <a:endParaRPr dirty="0"/>
          </a:p>
        </p:txBody>
      </p:sp>
      <p:sp>
        <p:nvSpPr>
          <p:cNvPr id="9" name="TextBox 8"/>
          <p:cNvSpPr txBox="1"/>
          <p:nvPr/>
        </p:nvSpPr>
        <p:spPr>
          <a:xfrm>
            <a:off x="381000" y="266700"/>
            <a:ext cx="762000" cy="523220"/>
          </a:xfrm>
          <a:prstGeom prst="rect">
            <a:avLst/>
          </a:prstGeom>
          <a:noFill/>
        </p:spPr>
        <p:txBody>
          <a:bodyPr wrap="square" rtlCol="0">
            <a:spAutoFit/>
          </a:bodyPr>
          <a:lstStyle/>
          <a:p>
            <a:pPr algn="ctr"/>
            <a:r>
              <a:rPr lang="en-US" sz="1400" b="1" dirty="0" smtClean="0"/>
              <a:t>TELSA </a:t>
            </a:r>
          </a:p>
          <a:p>
            <a:pPr algn="ctr"/>
            <a:r>
              <a:rPr lang="en-US" sz="1400" b="1" dirty="0" smtClean="0"/>
              <a:t>9/17</a:t>
            </a:r>
            <a:endParaRPr lang="en-US" sz="1400" b="1" dirty="0"/>
          </a:p>
        </p:txBody>
      </p:sp>
      <p:sp>
        <p:nvSpPr>
          <p:cNvPr id="11" name="Rectangle 10"/>
          <p:cNvSpPr/>
          <p:nvPr/>
        </p:nvSpPr>
        <p:spPr>
          <a:xfrm>
            <a:off x="304800" y="876300"/>
            <a:ext cx="2147921" cy="369332"/>
          </a:xfrm>
          <a:prstGeom prst="rect">
            <a:avLst/>
          </a:prstGeom>
        </p:spPr>
        <p:txBody>
          <a:bodyPr wrap="square">
            <a:spAutoFit/>
          </a:bodyPr>
          <a:lstStyle/>
          <a:p>
            <a:r>
              <a:rPr lang="en-US" b="1" i="1" spc="-5" dirty="0" smtClean="0">
                <a:solidFill>
                  <a:srgbClr val="FF0000"/>
                </a:solidFill>
              </a:rPr>
              <a:t>QUIZ COMPETITION</a:t>
            </a:r>
            <a:endParaRPr lang="en-US" dirty="0"/>
          </a:p>
        </p:txBody>
      </p:sp>
      <p:cxnSp>
        <p:nvCxnSpPr>
          <p:cNvPr id="15" name="Straight Connector 14"/>
          <p:cNvCxnSpPr/>
          <p:nvPr/>
        </p:nvCxnSpPr>
        <p:spPr>
          <a:xfrm flipV="1">
            <a:off x="304800" y="1181100"/>
            <a:ext cx="63246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p:cNvSpPr/>
          <p:nvPr/>
        </p:nvSpPr>
        <p:spPr>
          <a:xfrm>
            <a:off x="0" y="5865026"/>
            <a:ext cx="6858000" cy="3507574"/>
          </a:xfrm>
          <a:prstGeom prst="rect">
            <a:avLst/>
          </a:prstGeom>
          <a:blipFill>
            <a:blip r:embed="rId2" cstate="print"/>
            <a:stretch>
              <a:fillRect/>
            </a:stretch>
          </a:blipFill>
        </p:spPr>
        <p:txBody>
          <a:bodyPr wrap="square" lIns="0" tIns="0" rIns="0" bIns="0" rtlCol="0"/>
          <a:lstStyle/>
          <a:p>
            <a:endParaRPr dirty="0"/>
          </a:p>
        </p:txBody>
      </p:sp>
      <p:sp>
        <p:nvSpPr>
          <p:cNvPr id="5" name="TextBox 4"/>
          <p:cNvSpPr txBox="1"/>
          <p:nvPr/>
        </p:nvSpPr>
        <p:spPr>
          <a:xfrm>
            <a:off x="457200" y="876300"/>
            <a:ext cx="4191000" cy="5170646"/>
          </a:xfrm>
          <a:prstGeom prst="rect">
            <a:avLst/>
          </a:prstGeom>
          <a:noFill/>
        </p:spPr>
        <p:txBody>
          <a:bodyPr wrap="square" rtlCol="0">
            <a:spAutoFit/>
          </a:bodyPr>
          <a:lstStyle/>
          <a:p>
            <a:pPr algn="just"/>
            <a:r>
              <a:rPr lang="en-US" b="1" dirty="0" smtClean="0"/>
              <a:t> </a:t>
            </a:r>
            <a:r>
              <a:rPr lang="en-US" sz="1600" b="1" dirty="0" smtClean="0"/>
              <a:t>WINNERS</a:t>
            </a:r>
          </a:p>
          <a:p>
            <a:pPr algn="just"/>
            <a:r>
              <a:rPr lang="en-US" sz="1600" i="1" u="sng" dirty="0" smtClean="0"/>
              <a:t>First prize</a:t>
            </a:r>
            <a:r>
              <a:rPr lang="en-US" sz="1600" u="sng" dirty="0" smtClean="0"/>
              <a:t>:   </a:t>
            </a:r>
            <a:endParaRPr lang="en-US" sz="1600" dirty="0" smtClean="0"/>
          </a:p>
          <a:p>
            <a:pPr algn="just"/>
            <a:r>
              <a:rPr lang="en-US" sz="1600" dirty="0" smtClean="0"/>
              <a:t>Mr. Prakhar Joshi, Mr. Shakti Pratap Singh,</a:t>
            </a:r>
          </a:p>
          <a:p>
            <a:pPr algn="just"/>
            <a:r>
              <a:rPr lang="en-US" sz="1600" dirty="0" smtClean="0"/>
              <a:t>Mr.Saksham Garg, Mr. Tarun Garg  </a:t>
            </a:r>
          </a:p>
          <a:p>
            <a:endParaRPr lang="en-US" dirty="0" smtClean="0"/>
          </a:p>
          <a:p>
            <a:pPr lvl="0" fontAlgn="base">
              <a:spcBef>
                <a:spcPct val="0"/>
              </a:spcBef>
              <a:spcAft>
                <a:spcPct val="0"/>
              </a:spcAft>
              <a:tabLst>
                <a:tab pos="2330450" algn="l"/>
              </a:tabLst>
            </a:pPr>
            <a:endParaRPr lang="en-US" u="sng" dirty="0" smtClean="0">
              <a:latin typeface="Calibri" pitchFamily="34" charset="0"/>
              <a:ea typeface="Calibri" pitchFamily="34" charset="0"/>
              <a:cs typeface="Calibri" pitchFamily="34" charset="0"/>
            </a:endParaRPr>
          </a:p>
          <a:p>
            <a:pPr lvl="0" fontAlgn="base">
              <a:spcBef>
                <a:spcPct val="0"/>
              </a:spcBef>
              <a:spcAft>
                <a:spcPct val="0"/>
              </a:spcAft>
              <a:tabLst>
                <a:tab pos="2330450" algn="l"/>
              </a:tabLst>
            </a:pPr>
            <a:endParaRPr lang="en-US" u="sng" dirty="0" smtClean="0">
              <a:latin typeface="Calibri" pitchFamily="34" charset="0"/>
              <a:ea typeface="Calibri" pitchFamily="34" charset="0"/>
              <a:cs typeface="Calibri" pitchFamily="34" charset="0"/>
            </a:endParaRPr>
          </a:p>
          <a:p>
            <a:pPr lvl="0" fontAlgn="base">
              <a:spcBef>
                <a:spcPct val="0"/>
              </a:spcBef>
              <a:spcAft>
                <a:spcPct val="0"/>
              </a:spcAft>
              <a:tabLst>
                <a:tab pos="2330450" algn="l"/>
              </a:tabLst>
            </a:pPr>
            <a:endParaRPr lang="en-US" u="sng" dirty="0" smtClean="0">
              <a:latin typeface="Calibri" pitchFamily="34" charset="0"/>
              <a:ea typeface="Calibri" pitchFamily="34" charset="0"/>
              <a:cs typeface="Calibri" pitchFamily="34" charset="0"/>
            </a:endParaRPr>
          </a:p>
          <a:p>
            <a:pPr lvl="0" fontAlgn="base">
              <a:spcBef>
                <a:spcPct val="0"/>
              </a:spcBef>
              <a:spcAft>
                <a:spcPct val="0"/>
              </a:spcAft>
              <a:tabLst>
                <a:tab pos="2330450" algn="l"/>
              </a:tabLst>
            </a:pPr>
            <a:endParaRPr lang="en-US" u="sng" dirty="0" smtClean="0">
              <a:latin typeface="Calibri" pitchFamily="34" charset="0"/>
              <a:ea typeface="Calibri" pitchFamily="34" charset="0"/>
              <a:cs typeface="Calibri" pitchFamily="34" charset="0"/>
            </a:endParaRPr>
          </a:p>
          <a:p>
            <a:pPr lvl="0" fontAlgn="base">
              <a:spcBef>
                <a:spcPct val="0"/>
              </a:spcBef>
              <a:spcAft>
                <a:spcPct val="0"/>
              </a:spcAft>
              <a:tabLst>
                <a:tab pos="2330450" algn="l"/>
              </a:tabLst>
            </a:pPr>
            <a:endParaRPr lang="en-US" u="sng" dirty="0" smtClean="0">
              <a:latin typeface="Calibri" pitchFamily="34" charset="0"/>
              <a:ea typeface="Calibri" pitchFamily="34" charset="0"/>
              <a:cs typeface="Calibri" pitchFamily="34" charset="0"/>
            </a:endParaRPr>
          </a:p>
          <a:p>
            <a:pPr lvl="0" fontAlgn="base">
              <a:spcBef>
                <a:spcPct val="0"/>
              </a:spcBef>
              <a:spcAft>
                <a:spcPct val="0"/>
              </a:spcAft>
              <a:tabLst>
                <a:tab pos="2330450" algn="l"/>
              </a:tabLst>
            </a:pPr>
            <a:endParaRPr lang="en-US" u="sng" dirty="0" smtClean="0">
              <a:latin typeface="Calibri" pitchFamily="34" charset="0"/>
              <a:ea typeface="Calibri" pitchFamily="34" charset="0"/>
              <a:cs typeface="Calibri" pitchFamily="34" charset="0"/>
            </a:endParaRPr>
          </a:p>
          <a:p>
            <a:pPr lvl="0" fontAlgn="base">
              <a:spcBef>
                <a:spcPct val="0"/>
              </a:spcBef>
              <a:spcAft>
                <a:spcPct val="0"/>
              </a:spcAft>
              <a:tabLst>
                <a:tab pos="2330450" algn="l"/>
              </a:tabLst>
            </a:pPr>
            <a:endParaRPr lang="en-US" u="sng" dirty="0" smtClean="0">
              <a:latin typeface="Calibri" pitchFamily="34" charset="0"/>
              <a:ea typeface="Calibri" pitchFamily="34" charset="0"/>
              <a:cs typeface="Calibri" pitchFamily="34" charset="0"/>
            </a:endParaRPr>
          </a:p>
          <a:p>
            <a:pPr lvl="0" fontAlgn="base">
              <a:spcBef>
                <a:spcPct val="0"/>
              </a:spcBef>
              <a:spcAft>
                <a:spcPct val="0"/>
              </a:spcAft>
              <a:tabLst>
                <a:tab pos="2330450" algn="l"/>
              </a:tabLst>
            </a:pPr>
            <a:endParaRPr lang="en-US" u="sng" dirty="0" smtClean="0">
              <a:latin typeface="Calibri" pitchFamily="34" charset="0"/>
              <a:ea typeface="Calibri" pitchFamily="34" charset="0"/>
              <a:cs typeface="Calibri" pitchFamily="34" charset="0"/>
            </a:endParaRPr>
          </a:p>
          <a:p>
            <a:pPr lvl="0" fontAlgn="base">
              <a:spcBef>
                <a:spcPct val="0"/>
              </a:spcBef>
              <a:spcAft>
                <a:spcPct val="0"/>
              </a:spcAft>
              <a:tabLst>
                <a:tab pos="2330450" algn="l"/>
              </a:tabLst>
            </a:pPr>
            <a:endParaRPr lang="en-US" u="sng" dirty="0" smtClean="0">
              <a:latin typeface="Calibri" pitchFamily="34" charset="0"/>
              <a:ea typeface="Calibri" pitchFamily="34" charset="0"/>
              <a:cs typeface="Calibri" pitchFamily="34" charset="0"/>
            </a:endParaRPr>
          </a:p>
          <a:p>
            <a:pPr lvl="0" fontAlgn="base">
              <a:spcBef>
                <a:spcPct val="0"/>
              </a:spcBef>
              <a:spcAft>
                <a:spcPct val="0"/>
              </a:spcAft>
              <a:tabLst>
                <a:tab pos="2330450" algn="l"/>
              </a:tabLst>
            </a:pPr>
            <a:endParaRPr lang="en-US" u="sng" dirty="0" smtClean="0">
              <a:latin typeface="Calibri" pitchFamily="34" charset="0"/>
              <a:ea typeface="Calibri" pitchFamily="34" charset="0"/>
              <a:cs typeface="Calibri" pitchFamily="34" charset="0"/>
            </a:endParaRPr>
          </a:p>
          <a:p>
            <a:pPr lvl="0" fontAlgn="base">
              <a:spcBef>
                <a:spcPct val="0"/>
              </a:spcBef>
              <a:spcAft>
                <a:spcPct val="0"/>
              </a:spcAft>
              <a:tabLst>
                <a:tab pos="2330450" algn="l"/>
              </a:tabLst>
            </a:pPr>
            <a:endParaRPr lang="en-US" u="sng" dirty="0" smtClean="0">
              <a:latin typeface="Calibri" pitchFamily="34" charset="0"/>
              <a:ea typeface="Calibri" pitchFamily="34" charset="0"/>
              <a:cs typeface="Calibri" pitchFamily="34" charset="0"/>
            </a:endParaRPr>
          </a:p>
          <a:p>
            <a:pPr lvl="0" algn="just" fontAlgn="base">
              <a:spcBef>
                <a:spcPct val="0"/>
              </a:spcBef>
              <a:spcAft>
                <a:spcPct val="0"/>
              </a:spcAft>
              <a:tabLst>
                <a:tab pos="2330450" algn="l"/>
              </a:tabLst>
            </a:pPr>
            <a:r>
              <a:rPr lang="en-US" sz="1600" i="1" u="sng" dirty="0" smtClean="0">
                <a:ea typeface="Calibri" pitchFamily="34" charset="0"/>
                <a:cs typeface="Calibri" pitchFamily="34" charset="0"/>
              </a:rPr>
              <a:t>Second prize:</a:t>
            </a:r>
            <a:endParaRPr lang="en-US" sz="1600" i="1" dirty="0" smtClean="0">
              <a:cs typeface="Arial" pitchFamily="34" charset="0"/>
            </a:endParaRPr>
          </a:p>
          <a:p>
            <a:pPr lvl="0" algn="just" eaLnBrk="0" fontAlgn="base" hangingPunct="0">
              <a:spcBef>
                <a:spcPct val="0"/>
              </a:spcBef>
              <a:spcAft>
                <a:spcPct val="0"/>
              </a:spcAft>
              <a:tabLst>
                <a:tab pos="2330450" algn="l"/>
              </a:tabLst>
            </a:pPr>
            <a:r>
              <a:rPr lang="en-US" sz="1600" dirty="0" smtClean="0">
                <a:ea typeface="Calibri" pitchFamily="34" charset="0"/>
                <a:cs typeface="Calibri" pitchFamily="34" charset="0"/>
              </a:rPr>
              <a:t>Ms. Sonia Bansal, Ms. Somya Paliwal</a:t>
            </a:r>
            <a:endParaRPr lang="en-US" sz="1600" dirty="0" smtClean="0">
              <a:cs typeface="Arial" pitchFamily="34" charset="0"/>
            </a:endParaRPr>
          </a:p>
          <a:p>
            <a:pPr lvl="0" algn="just" eaLnBrk="0" fontAlgn="base" hangingPunct="0">
              <a:spcBef>
                <a:spcPct val="0"/>
              </a:spcBef>
              <a:spcAft>
                <a:spcPct val="0"/>
              </a:spcAft>
              <a:tabLst>
                <a:tab pos="2330450" algn="l"/>
              </a:tabLst>
            </a:pPr>
            <a:r>
              <a:rPr lang="en-US" sz="1600" dirty="0" smtClean="0">
                <a:ea typeface="Calibri" pitchFamily="34" charset="0"/>
                <a:cs typeface="Calibri" pitchFamily="34" charset="0"/>
              </a:rPr>
              <a:t>Ms. Shaiphali Jain, Mr. Aditya Soni   </a:t>
            </a:r>
            <a:endParaRPr lang="en-US" sz="1600" dirty="0" smtClean="0">
              <a:cs typeface="Arial" pitchFamily="34" charset="0"/>
            </a:endParaRPr>
          </a:p>
        </p:txBody>
      </p:sp>
      <p:sp>
        <p:nvSpPr>
          <p:cNvPr id="11266" name="Rectangle 2"/>
          <p:cNvSpPr>
            <a:spLocks noChangeArrowheads="1"/>
          </p:cNvSpPr>
          <p:nvPr/>
        </p:nvSpPr>
        <p:spPr bwMode="auto">
          <a:xfrm>
            <a:off x="0" y="74711"/>
            <a:ext cx="2537874"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tab pos="2330450" algn="l"/>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Calibri" pitchFamily="34"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1268" name="Picture 4"/>
          <p:cNvPicPr>
            <a:picLocks noChangeAspect="1" noChangeArrowheads="1"/>
          </p:cNvPicPr>
          <p:nvPr/>
        </p:nvPicPr>
        <p:blipFill>
          <a:blip r:embed="rId3" cstate="print"/>
          <a:srcRect/>
          <a:stretch>
            <a:fillRect/>
          </a:stretch>
        </p:blipFill>
        <p:spPr bwMode="auto">
          <a:xfrm>
            <a:off x="1143000" y="2400300"/>
            <a:ext cx="4419600" cy="2455333"/>
          </a:xfrm>
          <a:prstGeom prst="rect">
            <a:avLst/>
          </a:prstGeom>
          <a:ln>
            <a:headEnd/>
            <a:tailEnd/>
          </a:ln>
        </p:spPr>
        <p:style>
          <a:lnRef idx="2">
            <a:schemeClr val="accent2"/>
          </a:lnRef>
          <a:fillRef idx="1">
            <a:schemeClr val="lt1"/>
          </a:fillRef>
          <a:effectRef idx="0">
            <a:schemeClr val="accent2"/>
          </a:effectRef>
          <a:fontRef idx="minor">
            <a:schemeClr val="dk1"/>
          </a:fontRef>
        </p:style>
      </p:pic>
      <p:pic>
        <p:nvPicPr>
          <p:cNvPr id="11269" name="Picture 5"/>
          <p:cNvPicPr>
            <a:picLocks noChangeAspect="1" noChangeArrowheads="1"/>
          </p:cNvPicPr>
          <p:nvPr/>
        </p:nvPicPr>
        <p:blipFill>
          <a:blip r:embed="rId4" cstate="print"/>
          <a:srcRect/>
          <a:stretch>
            <a:fillRect/>
          </a:stretch>
        </p:blipFill>
        <p:spPr bwMode="auto">
          <a:xfrm>
            <a:off x="1295400" y="6438900"/>
            <a:ext cx="4267200" cy="2759986"/>
          </a:xfrm>
          <a:prstGeom prst="rect">
            <a:avLst/>
          </a:prstGeom>
          <a:ln>
            <a:headEnd/>
            <a:tailEnd/>
          </a:ln>
        </p:spPr>
        <p:style>
          <a:lnRef idx="2">
            <a:schemeClr val="accent2"/>
          </a:lnRef>
          <a:fillRef idx="1">
            <a:schemeClr val="lt1"/>
          </a:fillRef>
          <a:effectRef idx="0">
            <a:schemeClr val="accent2"/>
          </a:effectRef>
          <a:fontRef idx="minor">
            <a:schemeClr val="dk1"/>
          </a:fontRef>
        </p:style>
      </p:pic>
      <p:sp>
        <p:nvSpPr>
          <p:cNvPr id="7" name="object 10"/>
          <p:cNvSpPr/>
          <p:nvPr/>
        </p:nvSpPr>
        <p:spPr>
          <a:xfrm>
            <a:off x="228599" y="0"/>
            <a:ext cx="1343032" cy="952498"/>
          </a:xfrm>
          <a:prstGeom prst="rect">
            <a:avLst/>
          </a:prstGeom>
          <a:blipFill>
            <a:blip r:embed="rId5" cstate="print"/>
            <a:stretch>
              <a:fillRect/>
            </a:stretch>
          </a:blipFill>
        </p:spPr>
        <p:txBody>
          <a:bodyPr wrap="square" lIns="0" tIns="0" rIns="0" bIns="0" rtlCol="0"/>
          <a:lstStyle/>
          <a:p>
            <a:endParaRPr dirty="0"/>
          </a:p>
        </p:txBody>
      </p:sp>
      <p:sp>
        <p:nvSpPr>
          <p:cNvPr id="8" name="object 11"/>
          <p:cNvSpPr txBox="1"/>
          <p:nvPr/>
        </p:nvSpPr>
        <p:spPr>
          <a:xfrm>
            <a:off x="657910" y="224408"/>
            <a:ext cx="467359" cy="480695"/>
          </a:xfrm>
          <a:prstGeom prst="rect">
            <a:avLst/>
          </a:prstGeom>
        </p:spPr>
        <p:txBody>
          <a:bodyPr vert="horz" wrap="square" lIns="0" tIns="12700" rIns="0" bIns="0" rtlCol="0">
            <a:spAutoFit/>
          </a:bodyPr>
          <a:lstStyle/>
          <a:p>
            <a:pPr marL="92710" marR="5080" indent="-80645">
              <a:lnSpc>
                <a:spcPct val="106600"/>
              </a:lnSpc>
              <a:spcBef>
                <a:spcPts val="100"/>
              </a:spcBef>
            </a:pPr>
            <a:r>
              <a:rPr sz="1400" b="1" spc="-5" dirty="0">
                <a:latin typeface="Calibri"/>
                <a:cs typeface="Calibri"/>
              </a:rPr>
              <a:t>TESLA  </a:t>
            </a:r>
            <a:r>
              <a:rPr lang="en-US" sz="1400" b="1" spc="-5" dirty="0" smtClean="0">
                <a:latin typeface="Calibri"/>
                <a:cs typeface="Calibri"/>
              </a:rPr>
              <a:t>9</a:t>
            </a:r>
            <a:r>
              <a:rPr sz="1400" b="1" spc="-5" dirty="0" smtClean="0">
                <a:latin typeface="Calibri"/>
                <a:cs typeface="Calibri"/>
              </a:rPr>
              <a:t>/17</a:t>
            </a:r>
            <a:endParaRPr sz="1400" dirty="0">
              <a:latin typeface="Calibri"/>
              <a:cs typeface="Calibri"/>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510028"/>
            <a:ext cx="328295" cy="0"/>
          </a:xfrm>
          <a:custGeom>
            <a:avLst/>
            <a:gdLst/>
            <a:ahLst/>
            <a:cxnLst/>
            <a:rect l="l" t="t" r="r" b="b"/>
            <a:pathLst>
              <a:path w="328295">
                <a:moveTo>
                  <a:pt x="0" y="0"/>
                </a:moveTo>
                <a:lnTo>
                  <a:pt x="328101" y="0"/>
                </a:lnTo>
              </a:path>
            </a:pathLst>
          </a:custGeom>
          <a:ln w="19024">
            <a:solidFill>
              <a:srgbClr val="FDFDFD"/>
            </a:solidFill>
          </a:ln>
        </p:spPr>
        <p:txBody>
          <a:bodyPr wrap="square" lIns="0" tIns="0" rIns="0" bIns="0" rtlCol="0"/>
          <a:lstStyle/>
          <a:p>
            <a:endParaRPr/>
          </a:p>
        </p:txBody>
      </p:sp>
      <p:sp>
        <p:nvSpPr>
          <p:cNvPr id="4" name="object 4"/>
          <p:cNvSpPr/>
          <p:nvPr/>
        </p:nvSpPr>
        <p:spPr>
          <a:xfrm>
            <a:off x="328104" y="190143"/>
            <a:ext cx="598805" cy="592455"/>
          </a:xfrm>
          <a:custGeom>
            <a:avLst/>
            <a:gdLst/>
            <a:ahLst/>
            <a:cxnLst/>
            <a:rect l="l" t="t" r="r" b="b"/>
            <a:pathLst>
              <a:path w="598805" h="592455">
                <a:moveTo>
                  <a:pt x="0" y="0"/>
                </a:moveTo>
                <a:lnTo>
                  <a:pt x="598723" y="0"/>
                </a:lnTo>
                <a:lnTo>
                  <a:pt x="598723" y="592197"/>
                </a:lnTo>
                <a:lnTo>
                  <a:pt x="0" y="592197"/>
                </a:lnTo>
                <a:lnTo>
                  <a:pt x="0" y="0"/>
                </a:lnTo>
                <a:close/>
              </a:path>
            </a:pathLst>
          </a:custGeom>
          <a:solidFill>
            <a:srgbClr val="FDFDFD"/>
          </a:solidFill>
        </p:spPr>
        <p:txBody>
          <a:bodyPr wrap="square" lIns="0" tIns="0" rIns="0" bIns="0" rtlCol="0"/>
          <a:lstStyle/>
          <a:p>
            <a:endParaRPr/>
          </a:p>
        </p:txBody>
      </p:sp>
      <p:sp>
        <p:nvSpPr>
          <p:cNvPr id="5" name="object 5"/>
          <p:cNvSpPr/>
          <p:nvPr/>
        </p:nvSpPr>
        <p:spPr>
          <a:xfrm>
            <a:off x="303371" y="5314664"/>
            <a:ext cx="6236970" cy="0"/>
          </a:xfrm>
          <a:custGeom>
            <a:avLst/>
            <a:gdLst/>
            <a:ahLst/>
            <a:cxnLst/>
            <a:rect l="l" t="t" r="r" b="b"/>
            <a:pathLst>
              <a:path w="6236970">
                <a:moveTo>
                  <a:pt x="6236489" y="0"/>
                </a:moveTo>
                <a:lnTo>
                  <a:pt x="0" y="0"/>
                </a:lnTo>
              </a:path>
            </a:pathLst>
          </a:custGeom>
          <a:ln w="19024">
            <a:solidFill>
              <a:srgbClr val="363434"/>
            </a:solidFill>
          </a:ln>
        </p:spPr>
        <p:txBody>
          <a:bodyPr wrap="square" lIns="0" tIns="0" rIns="0" bIns="0" rtlCol="0"/>
          <a:lstStyle/>
          <a:p>
            <a:endParaRPr/>
          </a:p>
        </p:txBody>
      </p:sp>
      <p:sp>
        <p:nvSpPr>
          <p:cNvPr id="9" name="object 9"/>
          <p:cNvSpPr txBox="1"/>
          <p:nvPr/>
        </p:nvSpPr>
        <p:spPr>
          <a:xfrm>
            <a:off x="318381" y="8987468"/>
            <a:ext cx="3141345" cy="371475"/>
          </a:xfrm>
          <a:prstGeom prst="rect">
            <a:avLst/>
          </a:prstGeom>
        </p:spPr>
        <p:txBody>
          <a:bodyPr vert="horz" wrap="square" lIns="0" tIns="16510" rIns="0" bIns="0" rtlCol="0">
            <a:spAutoFit/>
          </a:bodyPr>
          <a:lstStyle/>
          <a:p>
            <a:pPr>
              <a:lnSpc>
                <a:spcPts val="880"/>
              </a:lnSpc>
              <a:spcBef>
                <a:spcPts val="130"/>
              </a:spcBef>
            </a:pPr>
            <a:r>
              <a:rPr sz="1100" spc="-5" dirty="0">
                <a:solidFill>
                  <a:srgbClr val="363434"/>
                </a:solidFill>
                <a:latin typeface="Century Gothic"/>
                <a:cs typeface="Century Gothic"/>
              </a:rPr>
              <a:t>Philosophy</a:t>
            </a:r>
            <a:endParaRPr sz="1100">
              <a:latin typeface="Century Gothic"/>
              <a:cs typeface="Century Gothic"/>
            </a:endParaRPr>
          </a:p>
          <a:p>
            <a:pPr>
              <a:lnSpc>
                <a:spcPts val="880"/>
              </a:lnSpc>
              <a:tabLst>
                <a:tab pos="3076575" algn="l"/>
              </a:tabLst>
            </a:pPr>
            <a:r>
              <a:rPr sz="1650" baseline="-45454" dirty="0">
                <a:solidFill>
                  <a:srgbClr val="363434"/>
                </a:solidFill>
                <a:latin typeface="Century Gothic"/>
                <a:cs typeface="Century Gothic"/>
              </a:rPr>
              <a:t>.	</a:t>
            </a:r>
            <a:r>
              <a:rPr sz="1000" b="1" dirty="0">
                <a:solidFill>
                  <a:srgbClr val="363434"/>
                </a:solidFill>
                <a:latin typeface="Calibri"/>
                <a:cs typeface="Calibri"/>
              </a:rPr>
              <a:t>8</a:t>
            </a:r>
            <a:endParaRPr sz="1000">
              <a:latin typeface="Calibri"/>
              <a:cs typeface="Calibri"/>
            </a:endParaRPr>
          </a:p>
        </p:txBody>
      </p:sp>
      <p:sp>
        <p:nvSpPr>
          <p:cNvPr id="10" name="object 10"/>
          <p:cNvSpPr/>
          <p:nvPr/>
        </p:nvSpPr>
        <p:spPr>
          <a:xfrm>
            <a:off x="0" y="7608584"/>
            <a:ext cx="6857986" cy="1763996"/>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0" y="0"/>
            <a:ext cx="1343032" cy="952498"/>
          </a:xfrm>
          <a:prstGeom prst="rect">
            <a:avLst/>
          </a:prstGeom>
          <a:blipFill>
            <a:blip r:embed="rId4" cstate="print"/>
            <a:stretch>
              <a:fillRect/>
            </a:stretch>
          </a:blipFill>
        </p:spPr>
        <p:txBody>
          <a:bodyPr wrap="square" lIns="0" tIns="0" rIns="0" bIns="0" rtlCol="0"/>
          <a:lstStyle/>
          <a:p>
            <a:endParaRPr/>
          </a:p>
        </p:txBody>
      </p:sp>
      <p:sp>
        <p:nvSpPr>
          <p:cNvPr id="13" name="object 13"/>
          <p:cNvSpPr txBox="1"/>
          <p:nvPr/>
        </p:nvSpPr>
        <p:spPr>
          <a:xfrm>
            <a:off x="215899" y="342900"/>
            <a:ext cx="6642101" cy="1040670"/>
          </a:xfrm>
          <a:prstGeom prst="rect">
            <a:avLst/>
          </a:prstGeom>
        </p:spPr>
        <p:txBody>
          <a:bodyPr vert="horz" wrap="square" lIns="0" tIns="12700" rIns="0" bIns="0" rtlCol="0">
            <a:spAutoFit/>
          </a:bodyPr>
          <a:lstStyle/>
          <a:p>
            <a:pPr marL="306070" marR="5632450" indent="-40640">
              <a:lnSpc>
                <a:spcPct val="106600"/>
              </a:lnSpc>
              <a:spcBef>
                <a:spcPts val="100"/>
              </a:spcBef>
            </a:pPr>
            <a:r>
              <a:rPr sz="1400" b="1" spc="-5" dirty="0">
                <a:latin typeface="Calibri"/>
                <a:cs typeface="Calibri"/>
              </a:rPr>
              <a:t>TESLA  9/17</a:t>
            </a:r>
            <a:endParaRPr sz="1400" dirty="0">
              <a:latin typeface="Calibri"/>
              <a:cs typeface="Calibri"/>
            </a:endParaRPr>
          </a:p>
          <a:p>
            <a:pPr>
              <a:lnSpc>
                <a:spcPct val="100000"/>
              </a:lnSpc>
              <a:spcBef>
                <a:spcPts val="50"/>
              </a:spcBef>
            </a:pPr>
            <a:endParaRPr sz="1600" dirty="0">
              <a:latin typeface="Times New Roman"/>
              <a:cs typeface="Times New Roman"/>
            </a:endParaRPr>
          </a:p>
          <a:p>
            <a:pPr marL="24765">
              <a:lnSpc>
                <a:spcPct val="100000"/>
              </a:lnSpc>
              <a:spcBef>
                <a:spcPts val="5"/>
              </a:spcBef>
              <a:tabLst>
                <a:tab pos="6323330" algn="l"/>
              </a:tabLst>
            </a:pPr>
            <a:r>
              <a:rPr lang="en-US" sz="2000" b="1" i="1" spc="-5" dirty="0" smtClean="0">
                <a:solidFill>
                  <a:srgbClr val="FF0000"/>
                </a:solidFill>
                <a:latin typeface="Calibri"/>
                <a:cs typeface="Calibri"/>
              </a:rPr>
              <a:t>  </a:t>
            </a:r>
            <a:r>
              <a:rPr sz="2000" b="1" i="1" spc="-5" dirty="0" smtClean="0">
                <a:solidFill>
                  <a:srgbClr val="FF0000"/>
                </a:solidFill>
                <a:latin typeface="Calibri"/>
                <a:cs typeface="Calibri"/>
              </a:rPr>
              <a:t>I</a:t>
            </a:r>
            <a:r>
              <a:rPr sz="2000" b="1" i="1" spc="-5" dirty="0" smtClean="0">
                <a:solidFill>
                  <a:srgbClr val="FF0000"/>
                </a:solidFill>
                <a:uFill>
                  <a:solidFill>
                    <a:srgbClr val="363434"/>
                  </a:solidFill>
                </a:uFill>
                <a:latin typeface="Calibri"/>
                <a:cs typeface="Calibri"/>
              </a:rPr>
              <a:t>NDUSTRIAL</a:t>
            </a:r>
            <a:r>
              <a:rPr sz="2000" b="1" i="1" spc="-95" dirty="0" smtClean="0">
                <a:solidFill>
                  <a:srgbClr val="FF0000"/>
                </a:solidFill>
                <a:uFill>
                  <a:solidFill>
                    <a:srgbClr val="363434"/>
                  </a:solidFill>
                </a:uFill>
                <a:latin typeface="Calibri"/>
                <a:cs typeface="Calibri"/>
              </a:rPr>
              <a:t> </a:t>
            </a:r>
            <a:r>
              <a:rPr sz="2000" b="1" i="1" spc="-5" dirty="0">
                <a:solidFill>
                  <a:srgbClr val="FF0000"/>
                </a:solidFill>
                <a:uFill>
                  <a:solidFill>
                    <a:srgbClr val="363434"/>
                  </a:solidFill>
                </a:uFill>
                <a:latin typeface="Calibri"/>
                <a:cs typeface="Calibri"/>
              </a:rPr>
              <a:t>VISIT	</a:t>
            </a:r>
            <a:endParaRPr sz="2000" dirty="0">
              <a:latin typeface="Calibri"/>
              <a:cs typeface="Calibri"/>
            </a:endParaRPr>
          </a:p>
        </p:txBody>
      </p:sp>
      <p:sp>
        <p:nvSpPr>
          <p:cNvPr id="14" name="object 14"/>
          <p:cNvSpPr/>
          <p:nvPr/>
        </p:nvSpPr>
        <p:spPr>
          <a:xfrm>
            <a:off x="304800" y="3924300"/>
            <a:ext cx="6248400" cy="4419600"/>
          </a:xfrm>
          <a:prstGeom prst="rect">
            <a:avLst/>
          </a:prstGeom>
          <a:blipFill>
            <a:blip r:embed="rId5" cstate="print"/>
            <a:stretch>
              <a:fillRect/>
            </a:stretch>
          </a:blipFill>
        </p:spPr>
        <p:txBody>
          <a:bodyPr wrap="square" lIns="0" tIns="0" rIns="0" bIns="0" rtlCol="0"/>
          <a:lstStyle/>
          <a:p>
            <a:endParaRPr/>
          </a:p>
        </p:txBody>
      </p:sp>
      <p:sp>
        <p:nvSpPr>
          <p:cNvPr id="15" name="TextBox 14"/>
          <p:cNvSpPr txBox="1"/>
          <p:nvPr/>
        </p:nvSpPr>
        <p:spPr>
          <a:xfrm>
            <a:off x="152400" y="1409700"/>
            <a:ext cx="6553200" cy="3077766"/>
          </a:xfrm>
          <a:prstGeom prst="rect">
            <a:avLst/>
          </a:prstGeom>
          <a:noFill/>
        </p:spPr>
        <p:txBody>
          <a:bodyPr wrap="square" rtlCol="0">
            <a:spAutoFit/>
          </a:bodyPr>
          <a:lstStyle/>
          <a:p>
            <a:pPr algn="just"/>
            <a:r>
              <a:rPr lang="en-US" sz="1600" dirty="0" smtClean="0"/>
              <a:t>As </a:t>
            </a:r>
            <a:r>
              <a:rPr lang="en-US" sz="1600" dirty="0"/>
              <a:t>per Rajasthan Technical University(RTU) curriculum,  the </a:t>
            </a:r>
            <a:r>
              <a:rPr lang="en-US" sz="1600" dirty="0" err="1"/>
              <a:t>Jaipur</a:t>
            </a:r>
            <a:r>
              <a:rPr lang="en-US" sz="1600" dirty="0"/>
              <a:t> Engineering College and Research Centre</a:t>
            </a:r>
            <a:r>
              <a:rPr lang="en-US" sz="1600" dirty="0" smtClean="0"/>
              <a:t>, </a:t>
            </a:r>
            <a:r>
              <a:rPr lang="en-US" sz="1600" dirty="0" err="1" smtClean="0"/>
              <a:t>Jaipur</a:t>
            </a:r>
            <a:r>
              <a:rPr lang="en-US" sz="1600" dirty="0" smtClean="0"/>
              <a:t>  </a:t>
            </a:r>
            <a:r>
              <a:rPr lang="en-US" sz="1600" dirty="0"/>
              <a:t>have to arrange an industrial visit for </a:t>
            </a:r>
            <a:r>
              <a:rPr lang="en-US" sz="1600" dirty="0" err="1"/>
              <a:t>B.tech</a:t>
            </a:r>
            <a:r>
              <a:rPr lang="en-US" sz="1600" dirty="0"/>
              <a:t> 3rd Year E.E  </a:t>
            </a:r>
            <a:r>
              <a:rPr lang="en-US" sz="1600" dirty="0" smtClean="0"/>
              <a:t>students. So, </a:t>
            </a:r>
            <a:r>
              <a:rPr lang="en-US" sz="1600" dirty="0"/>
              <a:t>on 6th Sep’17 an industrial visit to Kota Super  Thermal Power Station was </a:t>
            </a:r>
            <a:r>
              <a:rPr lang="en-US" sz="1600" dirty="0" smtClean="0"/>
              <a:t>managed for </a:t>
            </a:r>
            <a:r>
              <a:rPr lang="en-US" sz="1600" dirty="0"/>
              <a:t>53 students of  Electrical Engineering 3rd year Section A&amp;B under the  coordination of Assistant Professor </a:t>
            </a:r>
            <a:r>
              <a:rPr lang="en-US" sz="1600" dirty="0" err="1"/>
              <a:t>Mr.Shailendra</a:t>
            </a:r>
            <a:r>
              <a:rPr lang="en-US" sz="1600" dirty="0"/>
              <a:t> </a:t>
            </a:r>
            <a:r>
              <a:rPr lang="en-US" sz="1600" dirty="0" err="1" smtClean="0"/>
              <a:t>Shrivastava</a:t>
            </a:r>
            <a:r>
              <a:rPr lang="en-US" sz="1600" dirty="0" smtClean="0"/>
              <a:t>, Mr</a:t>
            </a:r>
            <a:r>
              <a:rPr lang="en-US" sz="1600" dirty="0"/>
              <a:t>. </a:t>
            </a:r>
            <a:r>
              <a:rPr lang="en-US" sz="1600" dirty="0" err="1"/>
              <a:t>Rahul</a:t>
            </a:r>
            <a:r>
              <a:rPr lang="en-US" sz="1600" dirty="0"/>
              <a:t> K. </a:t>
            </a:r>
            <a:r>
              <a:rPr lang="en-US" sz="1600" dirty="0" err="1"/>
              <a:t>Malee</a:t>
            </a:r>
            <a:r>
              <a:rPr lang="en-US" sz="1600" dirty="0" smtClean="0"/>
              <a:t>, Ms </a:t>
            </a:r>
            <a:r>
              <a:rPr lang="en-US" sz="1600" dirty="0" err="1"/>
              <a:t>Ravita</a:t>
            </a:r>
            <a:r>
              <a:rPr lang="en-US" sz="1600" dirty="0"/>
              <a:t> </a:t>
            </a:r>
            <a:r>
              <a:rPr lang="en-US" sz="1600" dirty="0" err="1"/>
              <a:t>Saraswat</a:t>
            </a:r>
            <a:r>
              <a:rPr lang="en-US" sz="1600" dirty="0" smtClean="0"/>
              <a:t>. </a:t>
            </a:r>
          </a:p>
          <a:p>
            <a:pPr algn="just"/>
            <a:r>
              <a:rPr lang="en-IN" sz="1600" dirty="0"/>
              <a:t>Assistant Engineer (Training), Mr S.K. </a:t>
            </a:r>
            <a:r>
              <a:rPr lang="en-IN" sz="1600" dirty="0" err="1"/>
              <a:t>Madan</a:t>
            </a:r>
            <a:r>
              <a:rPr lang="en-IN" sz="1600" dirty="0"/>
              <a:t> of Kota Super Thermal Power Station was demonstrated the different areas inside the plant. </a:t>
            </a:r>
            <a:endParaRPr lang="en-US" sz="1600" dirty="0"/>
          </a:p>
          <a:p>
            <a:pPr algn="just"/>
            <a:endParaRPr lang="en-US" dirty="0"/>
          </a:p>
          <a:p>
            <a:pPr algn="just"/>
            <a:endParaRPr lang="en-US" sz="1600" dirty="0"/>
          </a:p>
          <a:p>
            <a:endParaRPr lang="en-US" sz="1600" dirty="0"/>
          </a:p>
        </p:txBody>
      </p:sp>
      <p:cxnSp>
        <p:nvCxnSpPr>
          <p:cNvPr id="17" name="Straight Connector 16"/>
          <p:cNvCxnSpPr/>
          <p:nvPr/>
        </p:nvCxnSpPr>
        <p:spPr>
          <a:xfrm>
            <a:off x="304800" y="1333500"/>
            <a:ext cx="6400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4800" y="1181100"/>
            <a:ext cx="6261735" cy="2781082"/>
          </a:xfrm>
          <a:prstGeom prst="rect">
            <a:avLst/>
          </a:prstGeom>
        </p:spPr>
        <p:txBody>
          <a:bodyPr vert="horz" wrap="square" lIns="0" tIns="10795" rIns="0" bIns="0" rtlCol="0">
            <a:spAutoFit/>
          </a:bodyPr>
          <a:lstStyle/>
          <a:p>
            <a:pPr marL="12700" marR="5080" algn="just">
              <a:lnSpc>
                <a:spcPct val="100699"/>
              </a:lnSpc>
              <a:spcBef>
                <a:spcPts val="85"/>
              </a:spcBef>
            </a:pPr>
            <a:r>
              <a:rPr lang="en-IN" sz="1600" dirty="0"/>
              <a:t>At KSTPS, the students learnt about the power generation process and new technologies. They collected information on the social aspects of the project, </a:t>
            </a:r>
            <a:r>
              <a:rPr lang="en-IN" sz="1600" dirty="0" err="1"/>
              <a:t>viz</a:t>
            </a:r>
            <a:r>
              <a:rPr lang="en-IN" sz="1600" dirty="0"/>
              <a:t> capacity of KSTPS, units of power generated, its supply and distribution. The students learned about the management of Thermal power generation under varying availability of coal and varying demand. During the Kota Super Thermal Power station visit, students also visited the </a:t>
            </a:r>
            <a:r>
              <a:rPr lang="en-IN" sz="1600" dirty="0" err="1"/>
              <a:t>Geparnath</a:t>
            </a:r>
            <a:r>
              <a:rPr lang="en-IN" sz="1600" dirty="0"/>
              <a:t> </a:t>
            </a:r>
            <a:r>
              <a:rPr lang="en-IN" sz="1600" dirty="0" err="1"/>
              <a:t>Mahadev</a:t>
            </a:r>
            <a:r>
              <a:rPr lang="en-IN" sz="1600" dirty="0"/>
              <a:t> Temple and Hanging Bridge. We are return back to the </a:t>
            </a:r>
            <a:r>
              <a:rPr lang="en-IN" sz="1600" dirty="0" err="1"/>
              <a:t>Jaipur</a:t>
            </a:r>
            <a:r>
              <a:rPr lang="en-IN" sz="1600" dirty="0"/>
              <a:t> Engineering College and Research Centre, </a:t>
            </a:r>
            <a:r>
              <a:rPr lang="en-IN" sz="1600" dirty="0" err="1"/>
              <a:t>Jaipur</a:t>
            </a:r>
            <a:r>
              <a:rPr lang="en-IN" sz="1600" dirty="0"/>
              <a:t> at 11.55 PM. The students give the thanks to head of department and staff members of electrical engineering for organizing such a pleasant industrial visit.  </a:t>
            </a:r>
            <a:endParaRPr lang="en-US" sz="1600" dirty="0"/>
          </a:p>
          <a:p>
            <a:pPr marL="12700" marR="5080">
              <a:lnSpc>
                <a:spcPct val="100699"/>
              </a:lnSpc>
              <a:spcBef>
                <a:spcPts val="85"/>
              </a:spcBef>
            </a:pPr>
            <a:endParaRPr sz="1800" dirty="0">
              <a:latin typeface="Calibri"/>
              <a:cs typeface="Calibri"/>
            </a:endParaRPr>
          </a:p>
        </p:txBody>
      </p:sp>
      <p:sp>
        <p:nvSpPr>
          <p:cNvPr id="3" name="object 3"/>
          <p:cNvSpPr/>
          <p:nvPr/>
        </p:nvSpPr>
        <p:spPr>
          <a:xfrm>
            <a:off x="0" y="0"/>
            <a:ext cx="6857986" cy="50999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0"/>
            <a:ext cx="1343097" cy="952498"/>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469493" y="224408"/>
            <a:ext cx="467359" cy="480695"/>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dirty="0">
                <a:latin typeface="Calibri"/>
                <a:cs typeface="Calibri"/>
              </a:rPr>
              <a:t>TESLA  9/17</a:t>
            </a:r>
            <a:endParaRPr sz="1400">
              <a:latin typeface="Calibri"/>
              <a:cs typeface="Calibri"/>
            </a:endParaRPr>
          </a:p>
        </p:txBody>
      </p:sp>
      <p:pic>
        <p:nvPicPr>
          <p:cNvPr id="6" name="Picture 5" descr="C:\Users\user\Downloads\IMG-20170907-WA0010.jpg"/>
          <p:cNvPicPr/>
          <p:nvPr/>
        </p:nvPicPr>
        <p:blipFill>
          <a:blip r:embed="rId4"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762000" y="4076700"/>
            <a:ext cx="5638800" cy="4876800"/>
          </a:xfrm>
          <a:prstGeom prst="rect">
            <a:avLst/>
          </a:prstGeom>
          <a:noFill/>
          <a:ln>
            <a:solidFill>
              <a:srgbClr val="002060"/>
            </a:solid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1343097" cy="952498"/>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69493" y="224408"/>
            <a:ext cx="467359" cy="480695"/>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dirty="0">
                <a:latin typeface="Calibri"/>
                <a:cs typeface="Calibri"/>
              </a:rPr>
              <a:t>TESLA  9/17</a:t>
            </a:r>
            <a:endParaRPr sz="1400">
              <a:latin typeface="Calibri"/>
              <a:cs typeface="Calibri"/>
            </a:endParaRPr>
          </a:p>
        </p:txBody>
      </p:sp>
      <p:sp>
        <p:nvSpPr>
          <p:cNvPr id="5" name="object 5"/>
          <p:cNvSpPr txBox="1"/>
          <p:nvPr/>
        </p:nvSpPr>
        <p:spPr>
          <a:xfrm>
            <a:off x="228600" y="1028700"/>
            <a:ext cx="3167380" cy="330200"/>
          </a:xfrm>
          <a:prstGeom prst="rect">
            <a:avLst/>
          </a:prstGeom>
        </p:spPr>
        <p:txBody>
          <a:bodyPr vert="horz" wrap="square" lIns="0" tIns="12700" rIns="0" bIns="0" rtlCol="0">
            <a:spAutoFit/>
          </a:bodyPr>
          <a:lstStyle/>
          <a:p>
            <a:pPr marL="12700">
              <a:lnSpc>
                <a:spcPct val="100000"/>
              </a:lnSpc>
              <a:spcBef>
                <a:spcPts val="100"/>
              </a:spcBef>
            </a:pPr>
            <a:r>
              <a:rPr lang="en-US" sz="2000" b="1" spc="-5" dirty="0">
                <a:solidFill>
                  <a:srgbClr val="FF0000"/>
                </a:solidFill>
                <a:uFill>
                  <a:solidFill>
                    <a:srgbClr val="FF0000"/>
                  </a:solidFill>
                </a:uFill>
                <a:latin typeface="Cambria"/>
                <a:cs typeface="Cambria"/>
              </a:rPr>
              <a:t>C</a:t>
            </a:r>
            <a:r>
              <a:rPr sz="2000" b="1" spc="-5" dirty="0" smtClean="0">
                <a:solidFill>
                  <a:srgbClr val="FF0000"/>
                </a:solidFill>
                <a:latin typeface="Cambria"/>
                <a:cs typeface="Cambria"/>
              </a:rPr>
              <a:t>LEAN </a:t>
            </a:r>
            <a:r>
              <a:rPr sz="2000" b="1" spc="-5" dirty="0">
                <a:solidFill>
                  <a:srgbClr val="FF0000"/>
                </a:solidFill>
                <a:latin typeface="Cambria"/>
                <a:cs typeface="Cambria"/>
              </a:rPr>
              <a:t>SURROUNDING</a:t>
            </a:r>
            <a:r>
              <a:rPr sz="2000" b="1" spc="-80" dirty="0">
                <a:solidFill>
                  <a:srgbClr val="FF0000"/>
                </a:solidFill>
                <a:latin typeface="Cambria"/>
                <a:cs typeface="Cambria"/>
              </a:rPr>
              <a:t> </a:t>
            </a:r>
            <a:r>
              <a:rPr sz="2000" b="1" spc="-5" dirty="0">
                <a:solidFill>
                  <a:srgbClr val="FF0000"/>
                </a:solidFill>
                <a:latin typeface="Cambria"/>
                <a:cs typeface="Cambria"/>
              </a:rPr>
              <a:t>DAY</a:t>
            </a:r>
            <a:endParaRPr sz="2000" dirty="0">
              <a:latin typeface="Cambria"/>
              <a:cs typeface="Cambria"/>
            </a:endParaRPr>
          </a:p>
        </p:txBody>
      </p:sp>
      <p:sp>
        <p:nvSpPr>
          <p:cNvPr id="6" name="object 6"/>
          <p:cNvSpPr txBox="1"/>
          <p:nvPr/>
        </p:nvSpPr>
        <p:spPr>
          <a:xfrm>
            <a:off x="228600" y="1409700"/>
            <a:ext cx="6400800" cy="3914341"/>
          </a:xfrm>
          <a:prstGeom prst="rect">
            <a:avLst/>
          </a:prstGeom>
        </p:spPr>
        <p:txBody>
          <a:bodyPr vert="horz" wrap="square" lIns="0" tIns="12700" rIns="0" bIns="0" rtlCol="0">
            <a:spAutoFit/>
          </a:bodyPr>
          <a:lstStyle/>
          <a:p>
            <a:pPr marL="12700" marR="10160" algn="just">
              <a:lnSpc>
                <a:spcPct val="113300"/>
              </a:lnSpc>
              <a:spcBef>
                <a:spcPts val="100"/>
              </a:spcBef>
            </a:pPr>
            <a:r>
              <a:rPr lang="en-US" sz="1600" spc="-5" dirty="0" smtClean="0">
                <a:cs typeface="Times New Roman"/>
              </a:rPr>
              <a:t>S</a:t>
            </a:r>
            <a:r>
              <a:rPr sz="1600" spc="-5" dirty="0" smtClean="0">
                <a:cs typeface="Calibri"/>
              </a:rPr>
              <a:t>WAKCHTA </a:t>
            </a:r>
            <a:r>
              <a:rPr sz="1600" spc="-5" dirty="0">
                <a:cs typeface="Calibri"/>
              </a:rPr>
              <a:t>PAKHWADA activities organized by JECRC according to AICTE  from 1/9/2017 to 15/09/2017 and Electrical Engineering Department  have completed CLEAN SURROUNDING activity on</a:t>
            </a:r>
            <a:r>
              <a:rPr sz="1600" spc="-25" dirty="0">
                <a:cs typeface="Calibri"/>
              </a:rPr>
              <a:t> </a:t>
            </a:r>
            <a:r>
              <a:rPr sz="1600" spc="-5" dirty="0">
                <a:cs typeface="Calibri"/>
              </a:rPr>
              <a:t>06/09/2017.</a:t>
            </a:r>
            <a:endParaRPr sz="1600" dirty="0">
              <a:cs typeface="Calibri"/>
            </a:endParaRPr>
          </a:p>
          <a:p>
            <a:pPr marL="12700" marR="8255" algn="just">
              <a:lnSpc>
                <a:spcPct val="113300"/>
              </a:lnSpc>
            </a:pPr>
            <a:r>
              <a:rPr sz="1600" spc="-5" dirty="0">
                <a:cs typeface="Calibri"/>
              </a:rPr>
              <a:t>The objective of the Event is to spread the awareness among people  that cleanliness is next to</a:t>
            </a:r>
            <a:r>
              <a:rPr sz="1600" spc="-15" dirty="0">
                <a:cs typeface="Calibri"/>
              </a:rPr>
              <a:t> </a:t>
            </a:r>
            <a:r>
              <a:rPr sz="1600" spc="-5" dirty="0">
                <a:cs typeface="Calibri"/>
              </a:rPr>
              <a:t>Godliness.</a:t>
            </a:r>
            <a:endParaRPr sz="1600" dirty="0">
              <a:cs typeface="Calibri"/>
            </a:endParaRPr>
          </a:p>
          <a:p>
            <a:pPr marL="12700" marR="5080" algn="just">
              <a:lnSpc>
                <a:spcPct val="113300"/>
              </a:lnSpc>
            </a:pPr>
            <a:r>
              <a:rPr sz="1600" spc="-5" dirty="0">
                <a:cs typeface="Calibri"/>
              </a:rPr>
              <a:t>According to schedule, faculty coordinator, student coordinator, other  student of Electrical engineering department and other department  student gathered at front gate of B-block at 11:30Am. </a:t>
            </a:r>
            <a:r>
              <a:rPr sz="1600" b="1" spc="-5" dirty="0">
                <a:cs typeface="Calibri"/>
              </a:rPr>
              <a:t>Dr. Sandeep Vyas  </a:t>
            </a:r>
            <a:r>
              <a:rPr sz="1600" spc="-5" dirty="0">
                <a:cs typeface="Calibri"/>
              </a:rPr>
              <a:t>(HOD, EE) addressed all students about SWAKCHTA PAKHWADA and  gave </a:t>
            </a:r>
            <a:r>
              <a:rPr sz="1600" dirty="0">
                <a:cs typeface="Calibri"/>
              </a:rPr>
              <a:t>a </a:t>
            </a:r>
            <a:r>
              <a:rPr sz="1600" spc="-5" dirty="0">
                <a:cs typeface="Calibri"/>
              </a:rPr>
              <a:t>message </a:t>
            </a:r>
            <a:r>
              <a:rPr sz="1600" b="1" spc="-5" dirty="0">
                <a:cs typeface="Calibri"/>
              </a:rPr>
              <a:t>“All of us live in </a:t>
            </a:r>
            <a:r>
              <a:rPr sz="1600" b="1" dirty="0">
                <a:cs typeface="Calibri"/>
              </a:rPr>
              <a:t>a </a:t>
            </a:r>
            <a:r>
              <a:rPr sz="1600" b="1" spc="-5" dirty="0">
                <a:cs typeface="Calibri"/>
              </a:rPr>
              <a:t>neighborhood or surrounding. We  must keep our surroundings neat and clean. This will help us to live  healthy and better lives. Keeping our surroundings clean will only help  in the betterment of</a:t>
            </a:r>
            <a:r>
              <a:rPr sz="1600" b="1" spc="-10" dirty="0">
                <a:cs typeface="Calibri"/>
              </a:rPr>
              <a:t> </a:t>
            </a:r>
            <a:r>
              <a:rPr sz="1600" b="1" spc="-5" dirty="0">
                <a:cs typeface="Calibri"/>
              </a:rPr>
              <a:t>society”.</a:t>
            </a:r>
            <a:endParaRPr sz="1600" dirty="0">
              <a:cs typeface="Calibri"/>
            </a:endParaRPr>
          </a:p>
          <a:p>
            <a:pPr marL="12700" algn="just">
              <a:lnSpc>
                <a:spcPct val="100000"/>
              </a:lnSpc>
              <a:spcBef>
                <a:spcPts val="250"/>
              </a:spcBef>
            </a:pPr>
            <a:r>
              <a:rPr sz="1600" spc="-5" dirty="0">
                <a:cs typeface="Calibri"/>
              </a:rPr>
              <a:t>After</a:t>
            </a:r>
            <a:r>
              <a:rPr sz="1600" spc="190" dirty="0">
                <a:cs typeface="Calibri"/>
              </a:rPr>
              <a:t> </a:t>
            </a:r>
            <a:r>
              <a:rPr sz="1600" spc="-5" dirty="0">
                <a:cs typeface="Calibri"/>
              </a:rPr>
              <a:t>the</a:t>
            </a:r>
            <a:r>
              <a:rPr sz="1600" spc="190" dirty="0">
                <a:cs typeface="Calibri"/>
              </a:rPr>
              <a:t> </a:t>
            </a:r>
            <a:r>
              <a:rPr sz="1600" spc="-5" dirty="0">
                <a:cs typeface="Calibri"/>
              </a:rPr>
              <a:t>message</a:t>
            </a:r>
            <a:r>
              <a:rPr sz="1600" spc="190" dirty="0">
                <a:cs typeface="Calibri"/>
              </a:rPr>
              <a:t> </a:t>
            </a:r>
            <a:r>
              <a:rPr sz="1600" spc="-5" dirty="0">
                <a:cs typeface="Calibri"/>
              </a:rPr>
              <a:t>of</a:t>
            </a:r>
            <a:r>
              <a:rPr sz="1600" spc="40" dirty="0">
                <a:cs typeface="Calibri"/>
              </a:rPr>
              <a:t> </a:t>
            </a:r>
            <a:r>
              <a:rPr sz="1600" spc="-5" dirty="0">
                <a:cs typeface="Calibri"/>
              </a:rPr>
              <a:t>DR.</a:t>
            </a:r>
            <a:r>
              <a:rPr sz="1600" spc="190" dirty="0">
                <a:cs typeface="Calibri"/>
              </a:rPr>
              <a:t> </a:t>
            </a:r>
            <a:r>
              <a:rPr sz="1600" spc="-5" dirty="0">
                <a:cs typeface="Calibri"/>
              </a:rPr>
              <a:t>Sandeep</a:t>
            </a:r>
            <a:r>
              <a:rPr sz="1600" spc="190" dirty="0">
                <a:cs typeface="Calibri"/>
              </a:rPr>
              <a:t> </a:t>
            </a:r>
            <a:r>
              <a:rPr sz="1600" spc="-5" dirty="0">
                <a:cs typeface="Calibri"/>
              </a:rPr>
              <a:t>Vyas,</a:t>
            </a:r>
            <a:r>
              <a:rPr sz="1600" spc="190" dirty="0">
                <a:cs typeface="Calibri"/>
              </a:rPr>
              <a:t> </a:t>
            </a:r>
            <a:r>
              <a:rPr sz="1600" spc="-5" dirty="0">
                <a:cs typeface="Calibri"/>
              </a:rPr>
              <a:t>EE</a:t>
            </a:r>
            <a:r>
              <a:rPr sz="1600" spc="190" dirty="0">
                <a:cs typeface="Calibri"/>
              </a:rPr>
              <a:t> </a:t>
            </a:r>
            <a:r>
              <a:rPr sz="1600" spc="-5" dirty="0">
                <a:cs typeface="Calibri"/>
              </a:rPr>
              <a:t>department</a:t>
            </a:r>
            <a:r>
              <a:rPr sz="1600" spc="190" dirty="0">
                <a:cs typeface="Calibri"/>
              </a:rPr>
              <a:t> </a:t>
            </a:r>
            <a:r>
              <a:rPr sz="1600" spc="-5" dirty="0">
                <a:cs typeface="Calibri"/>
              </a:rPr>
              <a:t>faculties</a:t>
            </a:r>
            <a:r>
              <a:rPr sz="1600" spc="190" dirty="0">
                <a:cs typeface="Calibri"/>
              </a:rPr>
              <a:t> </a:t>
            </a:r>
            <a:r>
              <a:rPr sz="1600" spc="-5" dirty="0" smtClean="0">
                <a:cs typeface="Calibri"/>
              </a:rPr>
              <a:t>and</a:t>
            </a:r>
            <a:r>
              <a:rPr lang="en-US" sz="1600" spc="-5" dirty="0" smtClean="0">
                <a:cs typeface="Calibri"/>
              </a:rPr>
              <a:t> after </a:t>
            </a:r>
            <a:endParaRPr sz="1600" dirty="0">
              <a:cs typeface="Calibri"/>
            </a:endParaRPr>
          </a:p>
        </p:txBody>
      </p:sp>
      <p:sp>
        <p:nvSpPr>
          <p:cNvPr id="7" name="object 7"/>
          <p:cNvSpPr txBox="1"/>
          <p:nvPr/>
        </p:nvSpPr>
        <p:spPr>
          <a:xfrm>
            <a:off x="428624" y="6151233"/>
            <a:ext cx="2068830" cy="479425"/>
          </a:xfrm>
          <a:prstGeom prst="rect">
            <a:avLst/>
          </a:prstGeom>
        </p:spPr>
        <p:txBody>
          <a:bodyPr vert="horz" wrap="square" lIns="0" tIns="0" rIns="0" bIns="0" rtlCol="0">
            <a:spAutoFit/>
          </a:bodyPr>
          <a:lstStyle/>
          <a:p>
            <a:pPr>
              <a:lnSpc>
                <a:spcPts val="1520"/>
              </a:lnSpc>
            </a:pPr>
            <a:r>
              <a:rPr sz="1600" spc="-5" dirty="0">
                <a:latin typeface="Calibri"/>
                <a:cs typeface="Calibri"/>
              </a:rPr>
              <a:t>109 students have</a:t>
            </a:r>
            <a:r>
              <a:rPr sz="1600" spc="275" dirty="0">
                <a:latin typeface="Calibri"/>
                <a:cs typeface="Calibri"/>
              </a:rPr>
              <a:t> </a:t>
            </a:r>
            <a:r>
              <a:rPr sz="1600" spc="-5" dirty="0">
                <a:latin typeface="Calibri"/>
                <a:cs typeface="Calibri"/>
              </a:rPr>
              <a:t>taken</a:t>
            </a:r>
            <a:endParaRPr sz="1600">
              <a:latin typeface="Calibri"/>
              <a:cs typeface="Calibri"/>
            </a:endParaRPr>
          </a:p>
          <a:p>
            <a:pPr>
              <a:lnSpc>
                <a:spcPct val="100000"/>
              </a:lnSpc>
              <a:spcBef>
                <a:spcPts val="254"/>
              </a:spcBef>
            </a:pPr>
            <a:r>
              <a:rPr sz="1600" spc="-5" dirty="0">
                <a:latin typeface="Calibri"/>
                <a:cs typeface="Calibri"/>
              </a:rPr>
              <a:t>the oath of</a:t>
            </a:r>
            <a:r>
              <a:rPr sz="1600" spc="-35" dirty="0">
                <a:latin typeface="Calibri"/>
                <a:cs typeface="Calibri"/>
              </a:rPr>
              <a:t> </a:t>
            </a:r>
            <a:r>
              <a:rPr sz="1600" spc="-5" dirty="0">
                <a:latin typeface="Calibri"/>
                <a:cs typeface="Calibri"/>
              </a:rPr>
              <a:t>cleanness-</a:t>
            </a:r>
            <a:endParaRPr sz="1600">
              <a:latin typeface="Calibri"/>
              <a:cs typeface="Calibri"/>
            </a:endParaRPr>
          </a:p>
        </p:txBody>
      </p:sp>
      <p:sp>
        <p:nvSpPr>
          <p:cNvPr id="8" name="object 8"/>
          <p:cNvSpPr/>
          <p:nvPr/>
        </p:nvSpPr>
        <p:spPr>
          <a:xfrm>
            <a:off x="381000" y="5372100"/>
            <a:ext cx="5969162" cy="3808993"/>
          </a:xfrm>
          <a:prstGeom prst="rect">
            <a:avLst/>
          </a:prstGeom>
          <a:blipFill>
            <a:blip r:embed="rId4" cstate="print"/>
            <a:stretch>
              <a:fillRect/>
            </a:stretch>
          </a:blipFill>
        </p:spPr>
        <p:txBody>
          <a:bodyPr wrap="square" lIns="0" tIns="0" rIns="0" bIns="0" rtlCol="0"/>
          <a:lstStyle/>
          <a:p>
            <a:endParaRPr/>
          </a:p>
        </p:txBody>
      </p:sp>
      <p:cxnSp>
        <p:nvCxnSpPr>
          <p:cNvPr id="10" name="Straight Connector 9"/>
          <p:cNvCxnSpPr/>
          <p:nvPr/>
        </p:nvCxnSpPr>
        <p:spPr>
          <a:xfrm flipV="1">
            <a:off x="228600" y="1333500"/>
            <a:ext cx="6248400" cy="76200"/>
          </a:xfrm>
          <a:prstGeom prst="line">
            <a:avLst/>
          </a:prstGeom>
          <a:ln cmpd="sng">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4299" y="4321826"/>
            <a:ext cx="6323965" cy="895117"/>
          </a:xfrm>
          <a:prstGeom prst="rect">
            <a:avLst/>
          </a:prstGeom>
        </p:spPr>
        <p:txBody>
          <a:bodyPr vert="horz" wrap="square" lIns="0" tIns="22860" rIns="0" bIns="0" rtlCol="0">
            <a:spAutoFit/>
          </a:bodyPr>
          <a:lstStyle/>
          <a:p>
            <a:pPr marL="12700" marR="5080" algn="just">
              <a:lnSpc>
                <a:spcPts val="1650"/>
              </a:lnSpc>
              <a:spcBef>
                <a:spcPts val="180"/>
              </a:spcBef>
            </a:pPr>
            <a:r>
              <a:rPr lang="en-US" sz="1600" dirty="0" smtClean="0">
                <a:cs typeface="Calibri"/>
              </a:rPr>
              <a:t>The oath,</a:t>
            </a:r>
            <a:r>
              <a:rPr sz="1600" dirty="0" smtClean="0">
                <a:cs typeface="Calibri"/>
              </a:rPr>
              <a:t> </a:t>
            </a:r>
            <a:r>
              <a:rPr sz="1600" spc="-5" dirty="0">
                <a:cs typeface="Calibri"/>
              </a:rPr>
              <a:t>we all moved toward college gate with slogan, then coordinator, faculty  member and students spread the awareness among people that cleanliness is next to  Godliness. Poster with slogan made by student coordinator</a:t>
            </a:r>
            <a:r>
              <a:rPr sz="1600" spc="-15" dirty="0">
                <a:cs typeface="Calibri"/>
              </a:rPr>
              <a:t> </a:t>
            </a:r>
            <a:r>
              <a:rPr sz="1600" spc="-5" dirty="0">
                <a:cs typeface="Calibri"/>
              </a:rPr>
              <a:t>are-</a:t>
            </a:r>
            <a:endParaRPr sz="1600" dirty="0">
              <a:cs typeface="Calibri"/>
            </a:endParaRPr>
          </a:p>
        </p:txBody>
      </p:sp>
      <p:sp>
        <p:nvSpPr>
          <p:cNvPr id="3" name="object 3"/>
          <p:cNvSpPr txBox="1"/>
          <p:nvPr/>
        </p:nvSpPr>
        <p:spPr>
          <a:xfrm>
            <a:off x="264299" y="4950474"/>
            <a:ext cx="70485" cy="223716"/>
          </a:xfrm>
          <a:prstGeom prst="rect">
            <a:avLst/>
          </a:prstGeom>
        </p:spPr>
        <p:txBody>
          <a:bodyPr vert="horz" wrap="square" lIns="0" tIns="12700" rIns="0" bIns="0" rtlCol="0">
            <a:spAutoFit/>
          </a:bodyPr>
          <a:lstStyle/>
          <a:p>
            <a:pPr marL="12700">
              <a:lnSpc>
                <a:spcPts val="1664"/>
              </a:lnSpc>
              <a:spcBef>
                <a:spcPts val="100"/>
              </a:spcBef>
            </a:pPr>
            <a:r>
              <a:rPr sz="1400" dirty="0" smtClean="0">
                <a:latin typeface="Calibri"/>
                <a:cs typeface="Calibri"/>
              </a:rPr>
              <a:t>·</a:t>
            </a:r>
            <a:endParaRPr sz="1400" dirty="0">
              <a:latin typeface="Calibri"/>
              <a:cs typeface="Calibri"/>
            </a:endParaRPr>
          </a:p>
        </p:txBody>
      </p:sp>
      <p:sp>
        <p:nvSpPr>
          <p:cNvPr id="4" name="object 4"/>
          <p:cNvSpPr txBox="1"/>
          <p:nvPr/>
        </p:nvSpPr>
        <p:spPr>
          <a:xfrm>
            <a:off x="533400" y="5372100"/>
            <a:ext cx="5943600" cy="1138773"/>
          </a:xfrm>
          <a:prstGeom prst="rect">
            <a:avLst/>
          </a:prstGeom>
        </p:spPr>
        <p:txBody>
          <a:bodyPr vert="horz" wrap="square" lIns="0" tIns="22860" rIns="0" bIns="0" rtlCol="0">
            <a:spAutoFit/>
          </a:bodyPr>
          <a:lstStyle/>
          <a:p>
            <a:pPr marL="12700" marR="1638300">
              <a:lnSpc>
                <a:spcPts val="1650"/>
              </a:lnSpc>
              <a:spcBef>
                <a:spcPts val="180"/>
              </a:spcBef>
              <a:buFont typeface="Arial" pitchFamily="34" charset="0"/>
              <a:buChar char="•"/>
            </a:pPr>
            <a:r>
              <a:rPr sz="1600" b="1" spc="-5" dirty="0">
                <a:cs typeface="Calibri"/>
              </a:rPr>
              <a:t>Ek Kadam Swachhata ki</a:t>
            </a:r>
            <a:r>
              <a:rPr sz="1600" b="1" spc="-80" dirty="0">
                <a:cs typeface="Calibri"/>
              </a:rPr>
              <a:t> </a:t>
            </a:r>
            <a:r>
              <a:rPr sz="1600" b="1" spc="-5" dirty="0">
                <a:cs typeface="Calibri"/>
              </a:rPr>
              <a:t>ore </a:t>
            </a:r>
            <a:endParaRPr lang="en-US" sz="1600" b="1" spc="-5" dirty="0" smtClean="0">
              <a:cs typeface="Calibri"/>
            </a:endParaRPr>
          </a:p>
          <a:p>
            <a:pPr marL="12700" marR="1638300">
              <a:lnSpc>
                <a:spcPts val="1650"/>
              </a:lnSpc>
              <a:spcBef>
                <a:spcPts val="180"/>
              </a:spcBef>
              <a:buFont typeface="Arial" pitchFamily="34" charset="0"/>
              <a:buChar char="•"/>
            </a:pPr>
            <a:r>
              <a:rPr sz="1600" b="1" spc="-5" dirty="0" smtClean="0">
                <a:cs typeface="Calibri"/>
              </a:rPr>
              <a:t> </a:t>
            </a:r>
            <a:r>
              <a:rPr sz="1600" b="1" spc="-5" dirty="0">
                <a:cs typeface="Calibri"/>
              </a:rPr>
              <a:t>Use dustibin and live</a:t>
            </a:r>
            <a:r>
              <a:rPr sz="1600" b="1" spc="-70" dirty="0">
                <a:cs typeface="Calibri"/>
              </a:rPr>
              <a:t> </a:t>
            </a:r>
            <a:r>
              <a:rPr sz="1600" b="1" spc="-5" dirty="0">
                <a:cs typeface="Calibri"/>
              </a:rPr>
              <a:t>green</a:t>
            </a:r>
            <a:endParaRPr sz="1600" dirty="0">
              <a:cs typeface="Calibri"/>
            </a:endParaRPr>
          </a:p>
          <a:p>
            <a:pPr marL="12700" marR="5080">
              <a:lnSpc>
                <a:spcPts val="1650"/>
              </a:lnSpc>
              <a:buFont typeface="Arial" pitchFamily="34" charset="0"/>
              <a:buChar char="•"/>
            </a:pPr>
            <a:r>
              <a:rPr sz="1600" b="1" spc="-5" dirty="0">
                <a:cs typeface="Calibri"/>
              </a:rPr>
              <a:t>Swachhata apanao desh ko vikash </a:t>
            </a:r>
            <a:r>
              <a:rPr sz="1600" b="1" spc="-5" dirty="0" err="1">
                <a:cs typeface="Calibri"/>
              </a:rPr>
              <a:t>ke</a:t>
            </a:r>
            <a:r>
              <a:rPr sz="1600" b="1" spc="-5" dirty="0">
                <a:cs typeface="Calibri"/>
              </a:rPr>
              <a:t> </a:t>
            </a:r>
            <a:r>
              <a:rPr sz="1600" b="1" spc="-5" dirty="0" smtClean="0">
                <a:cs typeface="Calibri"/>
              </a:rPr>
              <a:t>path</a:t>
            </a:r>
            <a:r>
              <a:rPr lang="en-US" sz="1600" b="1" spc="-5" dirty="0" smtClean="0">
                <a:cs typeface="Calibri"/>
              </a:rPr>
              <a:t>  </a:t>
            </a:r>
            <a:r>
              <a:rPr sz="1600" b="1" spc="-5" dirty="0" smtClean="0">
                <a:cs typeface="Calibri"/>
              </a:rPr>
              <a:t>par </a:t>
            </a:r>
            <a:r>
              <a:rPr sz="1600" b="1" spc="-5" dirty="0" err="1">
                <a:cs typeface="Calibri"/>
              </a:rPr>
              <a:t>lao</a:t>
            </a:r>
            <a:r>
              <a:rPr sz="1600" b="1" spc="-5" dirty="0">
                <a:cs typeface="Calibri"/>
              </a:rPr>
              <a:t> </a:t>
            </a:r>
            <a:endParaRPr lang="en-US" sz="1600" b="1" spc="-5" dirty="0" smtClean="0">
              <a:cs typeface="Calibri"/>
            </a:endParaRPr>
          </a:p>
          <a:p>
            <a:pPr marL="12700" marR="5080">
              <a:lnSpc>
                <a:spcPts val="1650"/>
              </a:lnSpc>
              <a:buFont typeface="Arial" pitchFamily="34" charset="0"/>
              <a:buChar char="•"/>
            </a:pPr>
            <a:r>
              <a:rPr sz="1600" b="1" spc="-5" dirty="0" smtClean="0">
                <a:cs typeface="Calibri"/>
              </a:rPr>
              <a:t>Cleanliness </a:t>
            </a:r>
            <a:r>
              <a:rPr sz="1600" b="1" spc="-5" dirty="0">
                <a:cs typeface="Calibri"/>
              </a:rPr>
              <a:t>is </a:t>
            </a:r>
            <a:r>
              <a:rPr sz="1600" b="1" dirty="0">
                <a:cs typeface="Calibri"/>
              </a:rPr>
              <a:t>a </a:t>
            </a:r>
            <a:r>
              <a:rPr sz="1600" b="1" spc="-5" dirty="0">
                <a:cs typeface="Calibri"/>
              </a:rPr>
              <a:t>stepping stone to</a:t>
            </a:r>
            <a:r>
              <a:rPr sz="1600" b="1" spc="-30" dirty="0">
                <a:cs typeface="Calibri"/>
              </a:rPr>
              <a:t> </a:t>
            </a:r>
            <a:r>
              <a:rPr sz="1600" b="1" spc="-5" dirty="0" smtClean="0">
                <a:cs typeface="Calibri"/>
              </a:rPr>
              <a:t>success</a:t>
            </a:r>
            <a:endParaRPr lang="en-US" sz="1600" dirty="0">
              <a:cs typeface="Calibri"/>
            </a:endParaRPr>
          </a:p>
          <a:p>
            <a:pPr marL="12700" marR="5080">
              <a:lnSpc>
                <a:spcPts val="1650"/>
              </a:lnSpc>
              <a:buFont typeface="Arial" pitchFamily="34" charset="0"/>
              <a:buChar char="•"/>
            </a:pPr>
            <a:r>
              <a:rPr sz="1600" b="1" spc="-5" dirty="0" smtClean="0">
                <a:cs typeface="Calibri"/>
              </a:rPr>
              <a:t>Keep </a:t>
            </a:r>
            <a:r>
              <a:rPr sz="1600" b="1" spc="-5" dirty="0">
                <a:cs typeface="Calibri"/>
              </a:rPr>
              <a:t>calm and clean</a:t>
            </a:r>
            <a:r>
              <a:rPr sz="1600" b="1" spc="-15" dirty="0">
                <a:cs typeface="Calibri"/>
              </a:rPr>
              <a:t> </a:t>
            </a:r>
            <a:r>
              <a:rPr sz="1600" b="1" spc="-5" dirty="0">
                <a:cs typeface="Calibri"/>
              </a:rPr>
              <a:t>Jaipur</a:t>
            </a:r>
            <a:endParaRPr sz="1600" dirty="0">
              <a:cs typeface="Calibri"/>
            </a:endParaRPr>
          </a:p>
        </p:txBody>
      </p:sp>
      <p:sp>
        <p:nvSpPr>
          <p:cNvPr id="5" name="object 5"/>
          <p:cNvSpPr txBox="1"/>
          <p:nvPr/>
        </p:nvSpPr>
        <p:spPr>
          <a:xfrm>
            <a:off x="228600" y="6743700"/>
            <a:ext cx="6510655" cy="2280304"/>
          </a:xfrm>
          <a:prstGeom prst="rect">
            <a:avLst/>
          </a:prstGeom>
        </p:spPr>
        <p:txBody>
          <a:bodyPr vert="horz" wrap="square" lIns="0" tIns="12700" rIns="0" bIns="0" rtlCol="0">
            <a:spAutoFit/>
          </a:bodyPr>
          <a:lstStyle/>
          <a:p>
            <a:pPr marL="12700" marR="5080" algn="just">
              <a:lnSpc>
                <a:spcPct val="116100"/>
              </a:lnSpc>
              <a:spcBef>
                <a:spcPts val="100"/>
              </a:spcBef>
            </a:pPr>
            <a:r>
              <a:rPr sz="1600" spc="-5" dirty="0">
                <a:cs typeface="Calibri"/>
              </a:rPr>
              <a:t>We have observed that after being educated people throw the litter in their surrounding  without understanding the harms of unhygienic conditions. We support this cause for  better environment and always participate in the activities related cleanliness in our city.  The location of the project is nearby areas of our JECRC college and tonk Roads which  leading to our college. The main actions taken are Interviews with people living in slum  areas, their views about cleanliness, the conditions they live in, contribution of civic  bodies and people themselves to keep the area clean. </a:t>
            </a:r>
            <a:endParaRPr sz="1600" dirty="0">
              <a:cs typeface="Calibri"/>
            </a:endParaRPr>
          </a:p>
        </p:txBody>
      </p:sp>
      <p:sp>
        <p:nvSpPr>
          <p:cNvPr id="6" name="object 6"/>
          <p:cNvSpPr/>
          <p:nvPr/>
        </p:nvSpPr>
        <p:spPr>
          <a:xfrm>
            <a:off x="189249" y="1042132"/>
            <a:ext cx="6479486" cy="302638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0" y="0"/>
            <a:ext cx="6857986" cy="50999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0" y="0"/>
            <a:ext cx="1343097" cy="952498"/>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469493" y="224408"/>
            <a:ext cx="467359" cy="480695"/>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dirty="0">
                <a:latin typeface="Calibri"/>
                <a:cs typeface="Calibri"/>
              </a:rPr>
              <a:t>TESLA  9/17</a:t>
            </a:r>
            <a:endParaRPr sz="1400">
              <a:latin typeface="Calibri"/>
              <a:cs typeface="Calibri"/>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10031"/>
            <a:ext cx="6858000" cy="0"/>
          </a:xfrm>
          <a:custGeom>
            <a:avLst/>
            <a:gdLst/>
            <a:ahLst/>
            <a:cxnLst/>
            <a:rect l="l" t="t" r="r" b="b"/>
            <a:pathLst>
              <a:path w="6858000">
                <a:moveTo>
                  <a:pt x="6858000" y="0"/>
                </a:moveTo>
                <a:lnTo>
                  <a:pt x="0" y="0"/>
                </a:lnTo>
              </a:path>
            </a:pathLst>
          </a:custGeom>
          <a:ln w="19047">
            <a:solidFill>
              <a:srgbClr val="FEFEFE"/>
            </a:solidFill>
          </a:ln>
        </p:spPr>
        <p:txBody>
          <a:bodyPr wrap="square" lIns="0" tIns="0" rIns="0" bIns="0" rtlCol="0"/>
          <a:lstStyle/>
          <a:p>
            <a:endParaRPr dirty="0"/>
          </a:p>
        </p:txBody>
      </p:sp>
      <p:sp>
        <p:nvSpPr>
          <p:cNvPr id="3" name="object 3"/>
          <p:cNvSpPr/>
          <p:nvPr/>
        </p:nvSpPr>
        <p:spPr>
          <a:xfrm>
            <a:off x="0" y="5865026"/>
            <a:ext cx="6858000" cy="3507574"/>
          </a:xfrm>
          <a:prstGeom prst="rect">
            <a:avLst/>
          </a:prstGeom>
          <a:blipFill>
            <a:blip r:embed="rId3" cstate="print"/>
            <a:stretch>
              <a:fillRect/>
            </a:stretch>
          </a:blipFill>
        </p:spPr>
        <p:txBody>
          <a:bodyPr wrap="square" lIns="0" tIns="0" rIns="0" bIns="0" rtlCol="0"/>
          <a:lstStyle/>
          <a:p>
            <a:endParaRPr dirty="0"/>
          </a:p>
        </p:txBody>
      </p:sp>
      <p:sp>
        <p:nvSpPr>
          <p:cNvPr id="7" name="object 7"/>
          <p:cNvSpPr txBox="1"/>
          <p:nvPr/>
        </p:nvSpPr>
        <p:spPr>
          <a:xfrm>
            <a:off x="939253" y="1701837"/>
            <a:ext cx="3632748" cy="2123658"/>
          </a:xfrm>
          <a:prstGeom prst="rect">
            <a:avLst/>
          </a:prstGeom>
        </p:spPr>
        <p:txBody>
          <a:bodyPr vert="horz" wrap="square" lIns="0" tIns="0" rIns="0" bIns="0" rtlCol="0">
            <a:spAutoFit/>
          </a:bodyPr>
          <a:lstStyle/>
          <a:p>
            <a:pPr marL="968375" algn="ctr">
              <a:lnSpc>
                <a:spcPct val="100000"/>
              </a:lnSpc>
            </a:pPr>
            <a:r>
              <a:rPr lang="en-US" sz="4800" i="1" spc="-5" dirty="0" smtClean="0">
                <a:solidFill>
                  <a:srgbClr val="373435"/>
                </a:solidFill>
                <a:latin typeface="Edwardian Script ITC"/>
                <a:cs typeface="Edwardian Script ITC"/>
              </a:rPr>
              <a:t>What’s</a:t>
            </a:r>
          </a:p>
          <a:p>
            <a:pPr marL="968375" algn="ctr">
              <a:lnSpc>
                <a:spcPct val="100000"/>
              </a:lnSpc>
            </a:pPr>
            <a:r>
              <a:rPr sz="4800" i="1" spc="-5" dirty="0" smtClean="0">
                <a:solidFill>
                  <a:srgbClr val="373435"/>
                </a:solidFill>
                <a:latin typeface="Edwardian Script ITC"/>
                <a:cs typeface="Edwardian Script ITC"/>
              </a:rPr>
              <a:t>Inside</a:t>
            </a:r>
            <a:r>
              <a:rPr sz="4800" i="1" spc="-5" dirty="0">
                <a:solidFill>
                  <a:srgbClr val="373435"/>
                </a:solidFill>
                <a:latin typeface="Edwardian Script ITC"/>
                <a:cs typeface="Edwardian Script ITC"/>
              </a:rPr>
              <a:t>....??</a:t>
            </a:r>
            <a:endParaRPr sz="4800" dirty="0">
              <a:latin typeface="Edwardian Script ITC"/>
              <a:cs typeface="Edwardian Script ITC"/>
            </a:endParaRPr>
          </a:p>
          <a:p>
            <a:pPr marL="12700">
              <a:lnSpc>
                <a:spcPct val="100000"/>
              </a:lnSpc>
              <a:spcBef>
                <a:spcPts val="3604"/>
              </a:spcBef>
              <a:tabLst>
                <a:tab pos="362585" algn="l"/>
              </a:tabLst>
            </a:pPr>
            <a:endParaRPr sz="1200" dirty="0">
              <a:latin typeface="Century Gothic"/>
              <a:cs typeface="Century Gothic"/>
            </a:endParaRPr>
          </a:p>
        </p:txBody>
      </p:sp>
      <p:sp>
        <p:nvSpPr>
          <p:cNvPr id="9" name="object 9"/>
          <p:cNvSpPr txBox="1"/>
          <p:nvPr/>
        </p:nvSpPr>
        <p:spPr>
          <a:xfrm>
            <a:off x="5785008" y="3365500"/>
            <a:ext cx="109855" cy="184666"/>
          </a:xfrm>
          <a:prstGeom prst="rect">
            <a:avLst/>
          </a:prstGeom>
        </p:spPr>
        <p:txBody>
          <a:bodyPr vert="horz" wrap="square" lIns="0" tIns="0" rIns="0" bIns="0" rtlCol="0">
            <a:spAutoFit/>
          </a:bodyPr>
          <a:lstStyle/>
          <a:p>
            <a:pPr marL="12700">
              <a:lnSpc>
                <a:spcPct val="100000"/>
              </a:lnSpc>
            </a:pPr>
            <a:endParaRPr sz="1200" dirty="0">
              <a:latin typeface="Century Gothic"/>
              <a:cs typeface="Century Gothic"/>
            </a:endParaRPr>
          </a:p>
        </p:txBody>
      </p:sp>
      <p:sp>
        <p:nvSpPr>
          <p:cNvPr id="11" name="object 11"/>
          <p:cNvSpPr txBox="1"/>
          <p:nvPr/>
        </p:nvSpPr>
        <p:spPr>
          <a:xfrm>
            <a:off x="5785013" y="3602015"/>
            <a:ext cx="109855" cy="184666"/>
          </a:xfrm>
          <a:prstGeom prst="rect">
            <a:avLst/>
          </a:prstGeom>
        </p:spPr>
        <p:txBody>
          <a:bodyPr vert="horz" wrap="square" lIns="0" tIns="0" rIns="0" bIns="0" rtlCol="0">
            <a:spAutoFit/>
          </a:bodyPr>
          <a:lstStyle/>
          <a:p>
            <a:pPr marL="12700">
              <a:lnSpc>
                <a:spcPct val="100000"/>
              </a:lnSpc>
            </a:pPr>
            <a:endParaRPr sz="1200" dirty="0">
              <a:latin typeface="Century Gothic"/>
              <a:cs typeface="Century Gothic"/>
            </a:endParaRPr>
          </a:p>
        </p:txBody>
      </p:sp>
      <p:sp>
        <p:nvSpPr>
          <p:cNvPr id="12" name="object 12"/>
          <p:cNvSpPr txBox="1"/>
          <p:nvPr/>
        </p:nvSpPr>
        <p:spPr>
          <a:xfrm>
            <a:off x="939265" y="3848100"/>
            <a:ext cx="2261135" cy="184666"/>
          </a:xfrm>
          <a:prstGeom prst="rect">
            <a:avLst/>
          </a:prstGeom>
        </p:spPr>
        <p:txBody>
          <a:bodyPr vert="horz" wrap="square" lIns="0" tIns="0" rIns="0" bIns="0" rtlCol="0">
            <a:spAutoFit/>
          </a:bodyPr>
          <a:lstStyle/>
          <a:p>
            <a:pPr marL="12700">
              <a:lnSpc>
                <a:spcPct val="100000"/>
              </a:lnSpc>
              <a:tabLst>
                <a:tab pos="362585" algn="l"/>
              </a:tabLst>
            </a:pPr>
            <a:r>
              <a:rPr lang="en-US" sz="1200" spc="-5" dirty="0" smtClean="0">
                <a:latin typeface="Century Gothic"/>
                <a:cs typeface="Century Gothic"/>
              </a:rPr>
              <a:t>   2. </a:t>
            </a:r>
            <a:r>
              <a:rPr sz="1200" spc="-5" smtClean="0">
                <a:latin typeface="Century Gothic"/>
                <a:cs typeface="Century Gothic"/>
              </a:rPr>
              <a:t> </a:t>
            </a:r>
            <a:r>
              <a:rPr lang="en-US" sz="1200" dirty="0" smtClean="0">
                <a:latin typeface="Century Gothic"/>
                <a:cs typeface="Century Gothic"/>
              </a:rPr>
              <a:t>Principal’s message</a:t>
            </a:r>
            <a:endParaRPr sz="1200" dirty="0">
              <a:latin typeface="Century Gothic"/>
              <a:cs typeface="Century Gothic"/>
            </a:endParaRPr>
          </a:p>
        </p:txBody>
      </p:sp>
      <p:sp>
        <p:nvSpPr>
          <p:cNvPr id="14" name="object 14"/>
          <p:cNvSpPr txBox="1"/>
          <p:nvPr/>
        </p:nvSpPr>
        <p:spPr>
          <a:xfrm>
            <a:off x="939274" y="4184206"/>
            <a:ext cx="1880125" cy="184666"/>
          </a:xfrm>
          <a:prstGeom prst="rect">
            <a:avLst/>
          </a:prstGeom>
        </p:spPr>
        <p:txBody>
          <a:bodyPr vert="horz" wrap="square" lIns="0" tIns="0" rIns="0" bIns="0" rtlCol="0">
            <a:spAutoFit/>
          </a:bodyPr>
          <a:lstStyle/>
          <a:p>
            <a:pPr marL="12700">
              <a:lnSpc>
                <a:spcPct val="100000"/>
              </a:lnSpc>
              <a:tabLst>
                <a:tab pos="362585" algn="l"/>
              </a:tabLst>
            </a:pPr>
            <a:r>
              <a:rPr lang="en-US" sz="1200" spc="-5" dirty="0" smtClean="0">
                <a:latin typeface="Century Gothic"/>
                <a:cs typeface="Century Gothic"/>
              </a:rPr>
              <a:t>   3.</a:t>
            </a:r>
            <a:r>
              <a:rPr sz="1200" spc="-5">
                <a:latin typeface="Century Gothic"/>
                <a:cs typeface="Century Gothic"/>
              </a:rPr>
              <a:t>	</a:t>
            </a:r>
            <a:r>
              <a:rPr lang="en-US" sz="1200" dirty="0" smtClean="0">
                <a:latin typeface="Century Gothic"/>
                <a:cs typeface="Century Gothic"/>
              </a:rPr>
              <a:t>HOD’s message</a:t>
            </a:r>
            <a:endParaRPr sz="1200" dirty="0">
              <a:latin typeface="Century Gothic"/>
              <a:cs typeface="Century Gothic"/>
            </a:endParaRPr>
          </a:p>
        </p:txBody>
      </p:sp>
      <p:sp>
        <p:nvSpPr>
          <p:cNvPr id="16" name="object 16"/>
          <p:cNvSpPr txBox="1"/>
          <p:nvPr/>
        </p:nvSpPr>
        <p:spPr>
          <a:xfrm>
            <a:off x="939285" y="4475305"/>
            <a:ext cx="3186430" cy="184666"/>
          </a:xfrm>
          <a:prstGeom prst="rect">
            <a:avLst/>
          </a:prstGeom>
        </p:spPr>
        <p:txBody>
          <a:bodyPr vert="horz" wrap="square" lIns="0" tIns="0" rIns="0" bIns="0" rtlCol="0">
            <a:spAutoFit/>
          </a:bodyPr>
          <a:lstStyle/>
          <a:p>
            <a:pPr marL="12700">
              <a:lnSpc>
                <a:spcPct val="100000"/>
              </a:lnSpc>
              <a:tabLst>
                <a:tab pos="362585" algn="l"/>
              </a:tabLst>
            </a:pPr>
            <a:r>
              <a:rPr lang="en-US" sz="1200" spc="-5" dirty="0" smtClean="0">
                <a:solidFill>
                  <a:srgbClr val="373435"/>
                </a:solidFill>
                <a:latin typeface="Century Gothic"/>
                <a:cs typeface="Century Gothic"/>
              </a:rPr>
              <a:t>   </a:t>
            </a:r>
            <a:r>
              <a:rPr lang="en-US" sz="1200" spc="-5" dirty="0" smtClean="0">
                <a:latin typeface="Century Gothic"/>
                <a:cs typeface="Century Gothic"/>
              </a:rPr>
              <a:t>4.  Vision, Mission of Institute </a:t>
            </a:r>
            <a:endParaRPr sz="1200" dirty="0">
              <a:latin typeface="Century Gothic"/>
              <a:cs typeface="Century Gothic"/>
            </a:endParaRPr>
          </a:p>
        </p:txBody>
      </p:sp>
      <p:sp>
        <p:nvSpPr>
          <p:cNvPr id="22" name="object 22"/>
          <p:cNvSpPr txBox="1"/>
          <p:nvPr/>
        </p:nvSpPr>
        <p:spPr>
          <a:xfrm>
            <a:off x="1066800" y="5676900"/>
            <a:ext cx="2503170" cy="184666"/>
          </a:xfrm>
          <a:prstGeom prst="rect">
            <a:avLst/>
          </a:prstGeom>
        </p:spPr>
        <p:txBody>
          <a:bodyPr vert="horz" wrap="square" lIns="0" tIns="0" rIns="0" bIns="0" rtlCol="0">
            <a:spAutoFit/>
          </a:bodyPr>
          <a:lstStyle/>
          <a:p>
            <a:pPr marL="12700">
              <a:lnSpc>
                <a:spcPct val="100000"/>
              </a:lnSpc>
              <a:tabLst>
                <a:tab pos="225425" algn="l"/>
              </a:tabLst>
            </a:pPr>
            <a:r>
              <a:rPr lang="en-US" sz="1200" dirty="0">
                <a:solidFill>
                  <a:srgbClr val="373435"/>
                </a:solidFill>
                <a:latin typeface="Century Gothic"/>
                <a:cs typeface="Century Gothic"/>
              </a:rPr>
              <a:t>8</a:t>
            </a:r>
            <a:r>
              <a:rPr lang="en-US" sz="1200" dirty="0" smtClean="0">
                <a:latin typeface="Century Gothic"/>
                <a:cs typeface="Century Gothic"/>
              </a:rPr>
              <a:t>.  Quiz Competition</a:t>
            </a:r>
            <a:endParaRPr sz="1200" dirty="0">
              <a:latin typeface="Century Gothic"/>
              <a:cs typeface="Century Gothic"/>
            </a:endParaRPr>
          </a:p>
        </p:txBody>
      </p:sp>
      <p:sp>
        <p:nvSpPr>
          <p:cNvPr id="24" name="object 24"/>
          <p:cNvSpPr txBox="1"/>
          <p:nvPr/>
        </p:nvSpPr>
        <p:spPr>
          <a:xfrm>
            <a:off x="1289820" y="6003561"/>
            <a:ext cx="1291590" cy="184666"/>
          </a:xfrm>
          <a:prstGeom prst="rect">
            <a:avLst/>
          </a:prstGeom>
        </p:spPr>
        <p:txBody>
          <a:bodyPr vert="horz" wrap="square" lIns="0" tIns="0" rIns="0" bIns="0" rtlCol="0">
            <a:spAutoFit/>
          </a:bodyPr>
          <a:lstStyle/>
          <a:p>
            <a:pPr marL="12700">
              <a:lnSpc>
                <a:spcPct val="100000"/>
              </a:lnSpc>
              <a:tabLst>
                <a:tab pos="225425" algn="l"/>
              </a:tabLst>
            </a:pPr>
            <a:endParaRPr sz="1200" dirty="0">
              <a:latin typeface="Century Gothic"/>
              <a:cs typeface="Century Gothic"/>
            </a:endParaRPr>
          </a:p>
        </p:txBody>
      </p:sp>
      <p:sp>
        <p:nvSpPr>
          <p:cNvPr id="26" name="object 26"/>
          <p:cNvSpPr txBox="1"/>
          <p:nvPr/>
        </p:nvSpPr>
        <p:spPr>
          <a:xfrm>
            <a:off x="1066800" y="6210300"/>
            <a:ext cx="2540635" cy="184666"/>
          </a:xfrm>
          <a:prstGeom prst="rect">
            <a:avLst/>
          </a:prstGeom>
        </p:spPr>
        <p:txBody>
          <a:bodyPr vert="horz" wrap="square" lIns="0" tIns="0" rIns="0" bIns="0" rtlCol="0">
            <a:spAutoFit/>
          </a:bodyPr>
          <a:lstStyle/>
          <a:p>
            <a:pPr marL="12700">
              <a:lnSpc>
                <a:spcPct val="100000"/>
              </a:lnSpc>
              <a:tabLst>
                <a:tab pos="225425" algn="l"/>
              </a:tabLst>
            </a:pPr>
            <a:r>
              <a:rPr lang="en-US" sz="1200" dirty="0" smtClean="0">
                <a:solidFill>
                  <a:srgbClr val="373435"/>
                </a:solidFill>
                <a:latin typeface="Century Gothic"/>
                <a:cs typeface="Century Gothic"/>
              </a:rPr>
              <a:t>10</a:t>
            </a:r>
            <a:r>
              <a:rPr lang="en-US" sz="1200" dirty="0" smtClean="0">
                <a:latin typeface="Century Gothic"/>
                <a:cs typeface="Century Gothic"/>
              </a:rPr>
              <a:t>.  Clean Surrounding Day </a:t>
            </a:r>
            <a:endParaRPr sz="1200" dirty="0">
              <a:latin typeface="Century Gothic"/>
              <a:cs typeface="Century Gothic"/>
            </a:endParaRPr>
          </a:p>
        </p:txBody>
      </p:sp>
      <p:sp>
        <p:nvSpPr>
          <p:cNvPr id="42" name="object 42"/>
          <p:cNvSpPr/>
          <p:nvPr/>
        </p:nvSpPr>
        <p:spPr>
          <a:xfrm>
            <a:off x="954121" y="4117225"/>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sp>
        <p:nvSpPr>
          <p:cNvPr id="43" name="object 43"/>
          <p:cNvSpPr/>
          <p:nvPr/>
        </p:nvSpPr>
        <p:spPr>
          <a:xfrm>
            <a:off x="954121" y="4417631"/>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sp>
        <p:nvSpPr>
          <p:cNvPr id="44" name="object 44"/>
          <p:cNvSpPr/>
          <p:nvPr/>
        </p:nvSpPr>
        <p:spPr>
          <a:xfrm>
            <a:off x="954121" y="3828453"/>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sp>
        <p:nvSpPr>
          <p:cNvPr id="45" name="object 45"/>
          <p:cNvSpPr/>
          <p:nvPr/>
        </p:nvSpPr>
        <p:spPr>
          <a:xfrm>
            <a:off x="954121" y="4696307"/>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sp>
        <p:nvSpPr>
          <p:cNvPr id="59" name="TextBox 58"/>
          <p:cNvSpPr txBox="1"/>
          <p:nvPr/>
        </p:nvSpPr>
        <p:spPr>
          <a:xfrm>
            <a:off x="990600" y="3543300"/>
            <a:ext cx="1798890" cy="276999"/>
          </a:xfrm>
          <a:prstGeom prst="rect">
            <a:avLst/>
          </a:prstGeom>
          <a:noFill/>
        </p:spPr>
        <p:txBody>
          <a:bodyPr wrap="none" rtlCol="0">
            <a:spAutoFit/>
          </a:bodyPr>
          <a:lstStyle/>
          <a:p>
            <a:r>
              <a:rPr lang="en-US" sz="1000" dirty="0" smtClean="0"/>
              <a:t>1</a:t>
            </a:r>
            <a:r>
              <a:rPr lang="en-US" sz="1200" dirty="0" smtClean="0">
                <a:latin typeface="Century Gothic" pitchFamily="34" charset="0"/>
              </a:rPr>
              <a:t>.  Director’s message</a:t>
            </a:r>
            <a:endParaRPr lang="en-US" sz="1200" dirty="0">
              <a:latin typeface="Century Gothic" pitchFamily="34" charset="0"/>
            </a:endParaRPr>
          </a:p>
        </p:txBody>
      </p:sp>
      <p:sp>
        <p:nvSpPr>
          <p:cNvPr id="61" name="TextBox 60"/>
          <p:cNvSpPr txBox="1"/>
          <p:nvPr/>
        </p:nvSpPr>
        <p:spPr>
          <a:xfrm>
            <a:off x="990600" y="5067300"/>
            <a:ext cx="2743200" cy="276999"/>
          </a:xfrm>
          <a:prstGeom prst="rect">
            <a:avLst/>
          </a:prstGeom>
          <a:noFill/>
        </p:spPr>
        <p:txBody>
          <a:bodyPr wrap="square" rtlCol="0">
            <a:spAutoFit/>
          </a:bodyPr>
          <a:lstStyle/>
          <a:p>
            <a:r>
              <a:rPr lang="en-US" sz="1200" dirty="0">
                <a:latin typeface="Century Gothic" pitchFamily="34" charset="0"/>
              </a:rPr>
              <a:t>6</a:t>
            </a:r>
            <a:r>
              <a:rPr lang="en-US" sz="1200" dirty="0" smtClean="0">
                <a:latin typeface="Century Gothic" pitchFamily="34" charset="0"/>
              </a:rPr>
              <a:t>.   Program Outcomes</a:t>
            </a:r>
            <a:endParaRPr lang="en-US" sz="1200" dirty="0">
              <a:latin typeface="Century Gothic" pitchFamily="34" charset="0"/>
            </a:endParaRPr>
          </a:p>
        </p:txBody>
      </p:sp>
      <p:sp>
        <p:nvSpPr>
          <p:cNvPr id="62" name="TextBox 61"/>
          <p:cNvSpPr txBox="1"/>
          <p:nvPr/>
        </p:nvSpPr>
        <p:spPr>
          <a:xfrm>
            <a:off x="990600" y="5372100"/>
            <a:ext cx="2895600" cy="276999"/>
          </a:xfrm>
          <a:prstGeom prst="rect">
            <a:avLst/>
          </a:prstGeom>
          <a:noFill/>
        </p:spPr>
        <p:txBody>
          <a:bodyPr wrap="square" rtlCol="0">
            <a:spAutoFit/>
          </a:bodyPr>
          <a:lstStyle/>
          <a:p>
            <a:r>
              <a:rPr lang="en-US" sz="1200" dirty="0">
                <a:latin typeface="Century Gothic" pitchFamily="34" charset="0"/>
              </a:rPr>
              <a:t>7</a:t>
            </a:r>
            <a:r>
              <a:rPr lang="en-US" sz="1200" dirty="0" smtClean="0">
                <a:latin typeface="Century Gothic" pitchFamily="34" charset="0"/>
              </a:rPr>
              <a:t>.  </a:t>
            </a:r>
            <a:r>
              <a:rPr lang="en-US" sz="1200" dirty="0">
                <a:latin typeface="Century Gothic" pitchFamily="34" charset="0"/>
              </a:rPr>
              <a:t>P</a:t>
            </a:r>
            <a:r>
              <a:rPr lang="en-US" sz="1200" dirty="0" smtClean="0">
                <a:latin typeface="Century Gothic" pitchFamily="34" charset="0"/>
              </a:rPr>
              <a:t>lacement Drives</a:t>
            </a:r>
            <a:endParaRPr lang="en-US" sz="1200" dirty="0">
              <a:latin typeface="Century Gothic" pitchFamily="34" charset="0"/>
            </a:endParaRPr>
          </a:p>
        </p:txBody>
      </p:sp>
      <p:sp>
        <p:nvSpPr>
          <p:cNvPr id="63" name="TextBox 62"/>
          <p:cNvSpPr txBox="1"/>
          <p:nvPr/>
        </p:nvSpPr>
        <p:spPr>
          <a:xfrm>
            <a:off x="990600" y="5905500"/>
            <a:ext cx="2436421" cy="276999"/>
          </a:xfrm>
          <a:prstGeom prst="rect">
            <a:avLst/>
          </a:prstGeom>
          <a:noFill/>
        </p:spPr>
        <p:txBody>
          <a:bodyPr wrap="square" rtlCol="0">
            <a:spAutoFit/>
          </a:bodyPr>
          <a:lstStyle/>
          <a:p>
            <a:r>
              <a:rPr lang="en-US" sz="1200" dirty="0">
                <a:latin typeface="Century Gothic" pitchFamily="34" charset="0"/>
              </a:rPr>
              <a:t>9</a:t>
            </a:r>
            <a:r>
              <a:rPr lang="en-US" sz="1200" dirty="0" smtClean="0">
                <a:latin typeface="Century Gothic" pitchFamily="34" charset="0"/>
              </a:rPr>
              <a:t>.  Industrial Visit</a:t>
            </a:r>
            <a:endParaRPr lang="en-US" sz="1200" dirty="0">
              <a:latin typeface="Century Gothic" pitchFamily="34" charset="0"/>
            </a:endParaRPr>
          </a:p>
        </p:txBody>
      </p:sp>
      <p:sp>
        <p:nvSpPr>
          <p:cNvPr id="64" name="object 45"/>
          <p:cNvSpPr/>
          <p:nvPr/>
        </p:nvSpPr>
        <p:spPr>
          <a:xfrm>
            <a:off x="990600" y="5676900"/>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sp>
        <p:nvSpPr>
          <p:cNvPr id="65" name="object 45"/>
          <p:cNvSpPr/>
          <p:nvPr/>
        </p:nvSpPr>
        <p:spPr>
          <a:xfrm>
            <a:off x="990600" y="4991100"/>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sp>
        <p:nvSpPr>
          <p:cNvPr id="67" name="object 45"/>
          <p:cNvSpPr/>
          <p:nvPr/>
        </p:nvSpPr>
        <p:spPr>
          <a:xfrm>
            <a:off x="990600" y="5372100"/>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sp>
        <p:nvSpPr>
          <p:cNvPr id="69" name="object 45"/>
          <p:cNvSpPr/>
          <p:nvPr/>
        </p:nvSpPr>
        <p:spPr>
          <a:xfrm>
            <a:off x="990600" y="6743700"/>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cxnSp>
        <p:nvCxnSpPr>
          <p:cNvPr id="73" name="Straight Connector 72"/>
          <p:cNvCxnSpPr/>
          <p:nvPr/>
        </p:nvCxnSpPr>
        <p:spPr>
          <a:xfrm flipV="1">
            <a:off x="1066800" y="5905500"/>
            <a:ext cx="4930239" cy="841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90600" y="6134100"/>
            <a:ext cx="4918364" cy="1237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90600" y="6438900"/>
            <a:ext cx="4953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95548" y="6427024"/>
            <a:ext cx="2662052" cy="276999"/>
          </a:xfrm>
          <a:prstGeom prst="rect">
            <a:avLst/>
          </a:prstGeom>
          <a:noFill/>
        </p:spPr>
        <p:txBody>
          <a:bodyPr wrap="square" rtlCol="0">
            <a:spAutoFit/>
          </a:bodyPr>
          <a:lstStyle/>
          <a:p>
            <a:r>
              <a:rPr lang="en-US" sz="1200" dirty="0" smtClean="0">
                <a:latin typeface="Century Gothic" pitchFamily="34" charset="0"/>
              </a:rPr>
              <a:t>11.  Engineer’s Day Celebration</a:t>
            </a:r>
            <a:endParaRPr lang="en-US" sz="1200" dirty="0">
              <a:latin typeface="Century Gothic" pitchFamily="34" charset="0"/>
            </a:endParaRPr>
          </a:p>
        </p:txBody>
      </p:sp>
      <p:sp>
        <p:nvSpPr>
          <p:cNvPr id="87" name="TextBox 86"/>
          <p:cNvSpPr txBox="1"/>
          <p:nvPr/>
        </p:nvSpPr>
        <p:spPr>
          <a:xfrm>
            <a:off x="1295400" y="7353300"/>
            <a:ext cx="76200" cy="369332"/>
          </a:xfrm>
          <a:prstGeom prst="rect">
            <a:avLst/>
          </a:prstGeom>
          <a:noFill/>
        </p:spPr>
        <p:txBody>
          <a:bodyPr wrap="square" rtlCol="0">
            <a:spAutoFit/>
          </a:bodyPr>
          <a:lstStyle/>
          <a:p>
            <a:endParaRPr lang="en-US" dirty="0"/>
          </a:p>
        </p:txBody>
      </p:sp>
      <p:sp>
        <p:nvSpPr>
          <p:cNvPr id="88" name="TextBox 87"/>
          <p:cNvSpPr txBox="1"/>
          <p:nvPr/>
        </p:nvSpPr>
        <p:spPr>
          <a:xfrm>
            <a:off x="914400" y="6743700"/>
            <a:ext cx="2362200" cy="276999"/>
          </a:xfrm>
          <a:prstGeom prst="rect">
            <a:avLst/>
          </a:prstGeom>
          <a:noFill/>
        </p:spPr>
        <p:txBody>
          <a:bodyPr wrap="square" rtlCol="0">
            <a:spAutoFit/>
          </a:bodyPr>
          <a:lstStyle/>
          <a:p>
            <a:r>
              <a:rPr lang="en-US" sz="1200" dirty="0" smtClean="0">
                <a:latin typeface="Century Gothic" pitchFamily="34" charset="0"/>
              </a:rPr>
              <a:t>  12.  Guest Lecturer Session</a:t>
            </a:r>
            <a:endParaRPr lang="en-US" sz="1200" dirty="0">
              <a:latin typeface="Century Gothic" pitchFamily="34" charset="0"/>
            </a:endParaRPr>
          </a:p>
        </p:txBody>
      </p:sp>
      <p:sp>
        <p:nvSpPr>
          <p:cNvPr id="89" name="TextBox 88"/>
          <p:cNvSpPr txBox="1"/>
          <p:nvPr/>
        </p:nvSpPr>
        <p:spPr>
          <a:xfrm>
            <a:off x="1282012" y="7232072"/>
            <a:ext cx="45719" cy="369332"/>
          </a:xfrm>
          <a:prstGeom prst="rect">
            <a:avLst/>
          </a:prstGeom>
          <a:noFill/>
        </p:spPr>
        <p:txBody>
          <a:bodyPr wrap="square" rtlCol="0">
            <a:spAutoFit/>
          </a:bodyPr>
          <a:lstStyle/>
          <a:p>
            <a:endParaRPr lang="en-US" dirty="0"/>
          </a:p>
        </p:txBody>
      </p:sp>
      <p:sp>
        <p:nvSpPr>
          <p:cNvPr id="90" name="TextBox 89"/>
          <p:cNvSpPr txBox="1"/>
          <p:nvPr/>
        </p:nvSpPr>
        <p:spPr>
          <a:xfrm>
            <a:off x="990600" y="4762500"/>
            <a:ext cx="3429000" cy="276999"/>
          </a:xfrm>
          <a:prstGeom prst="rect">
            <a:avLst/>
          </a:prstGeom>
          <a:noFill/>
        </p:spPr>
        <p:txBody>
          <a:bodyPr wrap="square" rtlCol="0">
            <a:spAutoFit/>
          </a:bodyPr>
          <a:lstStyle/>
          <a:p>
            <a:r>
              <a:rPr lang="en-US" sz="1200" dirty="0">
                <a:latin typeface="Century Gothic" pitchFamily="34" charset="0"/>
              </a:rPr>
              <a:t>5</a:t>
            </a:r>
            <a:r>
              <a:rPr lang="en-US" sz="1200" dirty="0" smtClean="0">
                <a:latin typeface="Century Gothic" pitchFamily="34" charset="0"/>
              </a:rPr>
              <a:t>.  Vision, Mission of Department</a:t>
            </a:r>
            <a:endParaRPr lang="en-US" sz="1200" dirty="0">
              <a:latin typeface="Century Gothic" pitchFamily="34" charset="0"/>
            </a:endParaRPr>
          </a:p>
        </p:txBody>
      </p:sp>
      <p:cxnSp>
        <p:nvCxnSpPr>
          <p:cNvPr id="38" name="Straight Connector 37"/>
          <p:cNvCxnSpPr/>
          <p:nvPr/>
        </p:nvCxnSpPr>
        <p:spPr>
          <a:xfrm>
            <a:off x="990600" y="7048500"/>
            <a:ext cx="4953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990600" y="7048500"/>
            <a:ext cx="2286000" cy="276999"/>
          </a:xfrm>
          <a:prstGeom prst="rect">
            <a:avLst/>
          </a:prstGeom>
          <a:noFill/>
        </p:spPr>
        <p:txBody>
          <a:bodyPr wrap="square" rtlCol="0">
            <a:spAutoFit/>
          </a:bodyPr>
          <a:lstStyle/>
          <a:p>
            <a:r>
              <a:rPr lang="en-US" sz="1200" dirty="0" smtClean="0"/>
              <a:t>13. </a:t>
            </a:r>
            <a:r>
              <a:rPr lang="en-US" sz="1200" dirty="0" smtClean="0">
                <a:latin typeface="Century Gothic" pitchFamily="34" charset="0"/>
              </a:rPr>
              <a:t>Achievements</a:t>
            </a:r>
            <a:r>
              <a:rPr lang="en-US" sz="1200" dirty="0" smtClean="0"/>
              <a:t>  </a:t>
            </a:r>
            <a:endParaRPr lang="en-US" sz="1200" dirty="0"/>
          </a:p>
        </p:txBody>
      </p:sp>
      <p:cxnSp>
        <p:nvCxnSpPr>
          <p:cNvPr id="41" name="Straight Connector 40"/>
          <p:cNvCxnSpPr/>
          <p:nvPr/>
        </p:nvCxnSpPr>
        <p:spPr>
          <a:xfrm>
            <a:off x="990600" y="7353300"/>
            <a:ext cx="4953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90600" y="7353300"/>
            <a:ext cx="2209800" cy="276999"/>
          </a:xfrm>
          <a:prstGeom prst="rect">
            <a:avLst/>
          </a:prstGeom>
          <a:noFill/>
        </p:spPr>
        <p:txBody>
          <a:bodyPr wrap="square" rtlCol="0">
            <a:spAutoFit/>
          </a:bodyPr>
          <a:lstStyle/>
          <a:p>
            <a:r>
              <a:rPr lang="en-US" sz="1200" dirty="0" smtClean="0">
                <a:latin typeface="Century Gothic" pitchFamily="34" charset="0"/>
              </a:rPr>
              <a:t> 14. Editorial Board</a:t>
            </a:r>
            <a:endParaRPr lang="en-US" sz="1200" dirty="0">
              <a:latin typeface="Century Gothic" pitchFamily="34" charset="0"/>
            </a:endParaRPr>
          </a:p>
        </p:txBody>
      </p:sp>
      <p:sp>
        <p:nvSpPr>
          <p:cNvPr id="50" name="object 10"/>
          <p:cNvSpPr/>
          <p:nvPr/>
        </p:nvSpPr>
        <p:spPr>
          <a:xfrm>
            <a:off x="228599" y="0"/>
            <a:ext cx="1343032" cy="952498"/>
          </a:xfrm>
          <a:prstGeom prst="rect">
            <a:avLst/>
          </a:prstGeom>
          <a:blipFill>
            <a:blip r:embed="rId4" cstate="print"/>
            <a:stretch>
              <a:fillRect/>
            </a:stretch>
          </a:blipFill>
        </p:spPr>
        <p:txBody>
          <a:bodyPr wrap="square" lIns="0" tIns="0" rIns="0" bIns="0" rtlCol="0"/>
          <a:lstStyle/>
          <a:p>
            <a:endParaRPr dirty="0"/>
          </a:p>
        </p:txBody>
      </p:sp>
      <p:sp>
        <p:nvSpPr>
          <p:cNvPr id="51" name="object 11"/>
          <p:cNvSpPr txBox="1"/>
          <p:nvPr/>
        </p:nvSpPr>
        <p:spPr>
          <a:xfrm>
            <a:off x="657910" y="224408"/>
            <a:ext cx="467359" cy="480695"/>
          </a:xfrm>
          <a:prstGeom prst="rect">
            <a:avLst/>
          </a:prstGeom>
        </p:spPr>
        <p:txBody>
          <a:bodyPr vert="horz" wrap="square" lIns="0" tIns="12700" rIns="0" bIns="0" rtlCol="0">
            <a:spAutoFit/>
          </a:bodyPr>
          <a:lstStyle/>
          <a:p>
            <a:pPr marL="92710" marR="5080" indent="-80645">
              <a:lnSpc>
                <a:spcPct val="106600"/>
              </a:lnSpc>
              <a:spcBef>
                <a:spcPts val="100"/>
              </a:spcBef>
            </a:pPr>
            <a:r>
              <a:rPr sz="1400" b="1" spc="-5" dirty="0">
                <a:latin typeface="Calibri"/>
                <a:cs typeface="Calibri"/>
              </a:rPr>
              <a:t>TESLA  </a:t>
            </a:r>
            <a:r>
              <a:rPr lang="en-US" sz="1400" b="1" spc="-5" dirty="0" smtClean="0">
                <a:latin typeface="Calibri"/>
                <a:cs typeface="Calibri"/>
              </a:rPr>
              <a:t>9</a:t>
            </a:r>
            <a:r>
              <a:rPr sz="1400" b="1" spc="-5" dirty="0" smtClean="0">
                <a:latin typeface="Calibri"/>
                <a:cs typeface="Calibri"/>
              </a:rPr>
              <a:t>/17</a:t>
            </a:r>
            <a:endParaRPr sz="1400" dirty="0">
              <a:latin typeface="Calibri"/>
              <a:cs typeface="Calibri"/>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099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1343097" cy="952498"/>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69493" y="224408"/>
            <a:ext cx="467359" cy="480695"/>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dirty="0">
                <a:latin typeface="Calibri"/>
                <a:cs typeface="Calibri"/>
              </a:rPr>
              <a:t>TESLA  </a:t>
            </a:r>
            <a:r>
              <a:rPr lang="en-US" sz="1400" b="1" spc="-5" dirty="0" smtClean="0">
                <a:latin typeface="Calibri"/>
                <a:cs typeface="Calibri"/>
              </a:rPr>
              <a:t>9</a:t>
            </a:r>
            <a:r>
              <a:rPr sz="1400" b="1" spc="-5" dirty="0" smtClean="0">
                <a:latin typeface="Calibri"/>
                <a:cs typeface="Calibri"/>
              </a:rPr>
              <a:t>/17</a:t>
            </a:r>
            <a:endParaRPr sz="1400" dirty="0">
              <a:latin typeface="Calibri"/>
              <a:cs typeface="Calibri"/>
            </a:endParaRPr>
          </a:p>
        </p:txBody>
      </p:sp>
      <p:sp>
        <p:nvSpPr>
          <p:cNvPr id="5" name="object 5"/>
          <p:cNvSpPr/>
          <p:nvPr/>
        </p:nvSpPr>
        <p:spPr>
          <a:xfrm>
            <a:off x="167374" y="1257300"/>
            <a:ext cx="6551236" cy="342899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67374" y="4973215"/>
            <a:ext cx="6551236" cy="3801692"/>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1343097" cy="952498"/>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69493" y="224408"/>
            <a:ext cx="467359" cy="480695"/>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dirty="0">
                <a:latin typeface="Calibri"/>
                <a:cs typeface="Calibri"/>
              </a:rPr>
              <a:t>TESLA  9/17</a:t>
            </a:r>
            <a:endParaRPr sz="1400">
              <a:latin typeface="Calibri"/>
              <a:cs typeface="Calibri"/>
            </a:endParaRPr>
          </a:p>
        </p:txBody>
      </p:sp>
      <p:sp>
        <p:nvSpPr>
          <p:cNvPr id="5" name="object 5"/>
          <p:cNvSpPr txBox="1"/>
          <p:nvPr/>
        </p:nvSpPr>
        <p:spPr>
          <a:xfrm>
            <a:off x="312127" y="1234825"/>
            <a:ext cx="6125845" cy="5477269"/>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0000"/>
                </a:solidFill>
                <a:latin typeface="Cambria"/>
                <a:cs typeface="Cambria"/>
              </a:rPr>
              <a:t>ENGINEERS DAY</a:t>
            </a:r>
            <a:r>
              <a:rPr sz="1800" b="1" spc="-10" dirty="0">
                <a:solidFill>
                  <a:srgbClr val="FF0000"/>
                </a:solidFill>
                <a:latin typeface="Cambria"/>
                <a:cs typeface="Cambria"/>
              </a:rPr>
              <a:t> </a:t>
            </a:r>
            <a:r>
              <a:rPr sz="1800" b="1" spc="-5" dirty="0">
                <a:solidFill>
                  <a:srgbClr val="FF0000"/>
                </a:solidFill>
                <a:latin typeface="Cambria"/>
                <a:cs typeface="Cambria"/>
              </a:rPr>
              <a:t>CELEBRATION</a:t>
            </a:r>
            <a:endParaRPr sz="1800" dirty="0">
              <a:latin typeface="Cambria"/>
              <a:cs typeface="Cambria"/>
            </a:endParaRPr>
          </a:p>
          <a:p>
            <a:pPr marL="116205" marR="10795" algn="just">
              <a:lnSpc>
                <a:spcPct val="113300"/>
              </a:lnSpc>
              <a:spcBef>
                <a:spcPts val="1360"/>
              </a:spcBef>
            </a:pPr>
            <a:r>
              <a:rPr sz="1100" b="1" i="1" spc="-5" dirty="0">
                <a:latin typeface="Times New Roman"/>
                <a:cs typeface="Times New Roman"/>
              </a:rPr>
              <a:t>“</a:t>
            </a:r>
            <a:r>
              <a:rPr sz="1600" b="1" i="1" spc="-5" dirty="0">
                <a:latin typeface="Calibri"/>
                <a:cs typeface="Calibri"/>
              </a:rPr>
              <a:t>Engineering is not merely knowing and being knowledgeable;  engineering is not merely analysis; engineering is not merely the  possession of the capacity to get elegant solutions to non-existent  engineering problems; engineering is practicing the art of the  organized forcing of technological</a:t>
            </a:r>
            <a:r>
              <a:rPr sz="1600" b="1" i="1" spc="-15" dirty="0">
                <a:latin typeface="Calibri"/>
                <a:cs typeface="Calibri"/>
              </a:rPr>
              <a:t> </a:t>
            </a:r>
            <a:r>
              <a:rPr sz="1600" b="1" i="1" spc="-5" dirty="0">
                <a:latin typeface="Calibri"/>
                <a:cs typeface="Calibri"/>
              </a:rPr>
              <a:t>change</a:t>
            </a:r>
            <a:r>
              <a:rPr sz="1600" b="1" i="1" spc="-5" dirty="0" smtClean="0">
                <a:latin typeface="Calibri"/>
                <a:cs typeface="Calibri"/>
              </a:rPr>
              <a:t>”</a:t>
            </a:r>
            <a:endParaRPr sz="1600" dirty="0">
              <a:latin typeface="Times New Roman"/>
              <a:cs typeface="Times New Roman"/>
            </a:endParaRPr>
          </a:p>
          <a:p>
            <a:pPr marL="116205" marR="6985" indent="59690" algn="just">
              <a:lnSpc>
                <a:spcPct val="113300"/>
              </a:lnSpc>
            </a:pPr>
            <a:r>
              <a:rPr sz="1600" spc="-5" dirty="0">
                <a:latin typeface="Calibri"/>
                <a:cs typeface="Calibri"/>
              </a:rPr>
              <a:t>In remembrance of Sir </a:t>
            </a:r>
            <a:r>
              <a:rPr sz="1600" b="1" spc="-5" dirty="0">
                <a:latin typeface="Calibri"/>
                <a:cs typeface="Calibri"/>
              </a:rPr>
              <a:t>Mokshagundam Vishweshwarayya </a:t>
            </a:r>
            <a:r>
              <a:rPr sz="1600" dirty="0">
                <a:latin typeface="Calibri"/>
                <a:cs typeface="Calibri"/>
              </a:rPr>
              <a:t>, </a:t>
            </a:r>
            <a:r>
              <a:rPr sz="1600" spc="-5" dirty="0">
                <a:latin typeface="Calibri"/>
                <a:cs typeface="Calibri"/>
              </a:rPr>
              <a:t>the most  outstanding Engineer of all times, the engineering fraternity of India  celebrates “Engineer Day “every year on 15th September. It was this day  154 years ago that this great contributor to growth and engineering was  born. Engineers operate at the interface between science and society.  To identify the great works done by our hard working engineers every  year, 15th September is celebrated as “Engineer’s Day” marking the  birthday of Sir Mokshagundam Vishweshwarayya, recognizing his  contributions in the field of hydro power energy in</a:t>
            </a:r>
            <a:r>
              <a:rPr sz="1600" spc="-20" dirty="0">
                <a:latin typeface="Calibri"/>
                <a:cs typeface="Calibri"/>
              </a:rPr>
              <a:t> </a:t>
            </a:r>
            <a:r>
              <a:rPr sz="1600" spc="-5" dirty="0">
                <a:latin typeface="Calibri"/>
                <a:cs typeface="Calibri"/>
              </a:rPr>
              <a:t>India.</a:t>
            </a:r>
            <a:endParaRPr sz="1600" dirty="0">
              <a:latin typeface="Calibri"/>
              <a:cs typeface="Calibri"/>
            </a:endParaRPr>
          </a:p>
          <a:p>
            <a:pPr marL="116205" marR="5080" algn="just">
              <a:lnSpc>
                <a:spcPct val="113300"/>
              </a:lnSpc>
            </a:pPr>
            <a:r>
              <a:rPr sz="1600" spc="-5" dirty="0">
                <a:latin typeface="Calibri"/>
                <a:cs typeface="Calibri"/>
              </a:rPr>
              <a:t>In JECRC Jaipur, we have celebrated an Engineer’s day by organizing the  technical events for the students of Electrical Engineering. In all event  altogether approximately 100 students have participated from Electrical  department</a:t>
            </a:r>
            <a:r>
              <a:rPr sz="1600" spc="-5" dirty="0" smtClean="0">
                <a:latin typeface="Calibri"/>
                <a:cs typeface="Calibri"/>
              </a:rPr>
              <a:t>.</a:t>
            </a:r>
            <a:endParaRPr sz="1600" dirty="0">
              <a:latin typeface="Calibri"/>
              <a:cs typeface="Calibri"/>
            </a:endParaRPr>
          </a:p>
        </p:txBody>
      </p:sp>
      <p:cxnSp>
        <p:nvCxnSpPr>
          <p:cNvPr id="7" name="Straight Connector 6"/>
          <p:cNvCxnSpPr/>
          <p:nvPr/>
        </p:nvCxnSpPr>
        <p:spPr>
          <a:xfrm>
            <a:off x="304800" y="1562100"/>
            <a:ext cx="6019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50" name="Picture 2" descr="C:\Users\EE25\Downloads\IMG_2534.JPG"/>
          <p:cNvPicPr>
            <a:picLocks noChangeAspect="1" noChangeArrowheads="1"/>
          </p:cNvPicPr>
          <p:nvPr/>
        </p:nvPicPr>
        <p:blipFill>
          <a:blip r:embed="rId4" cstate="print"/>
          <a:srcRect/>
          <a:stretch>
            <a:fillRect/>
          </a:stretch>
        </p:blipFill>
        <p:spPr bwMode="auto">
          <a:xfrm>
            <a:off x="304800" y="6743700"/>
            <a:ext cx="2895600" cy="2311400"/>
          </a:xfrm>
          <a:prstGeom prst="rect">
            <a:avLst/>
          </a:prstGeom>
        </p:spPr>
        <p:style>
          <a:lnRef idx="2">
            <a:schemeClr val="accent2"/>
          </a:lnRef>
          <a:fillRef idx="1">
            <a:schemeClr val="lt1"/>
          </a:fillRef>
          <a:effectRef idx="0">
            <a:schemeClr val="accent2"/>
          </a:effectRef>
          <a:fontRef idx="minor">
            <a:schemeClr val="dk1"/>
          </a:fontRef>
        </p:style>
      </p:pic>
      <p:pic>
        <p:nvPicPr>
          <p:cNvPr id="2051" name="Picture 3" descr="C:\Users\EE25\Downloads\IMG-20170926-WA0004.jpg"/>
          <p:cNvPicPr>
            <a:picLocks noChangeAspect="1" noChangeArrowheads="1"/>
          </p:cNvPicPr>
          <p:nvPr/>
        </p:nvPicPr>
        <p:blipFill>
          <a:blip r:embed="rId5" cstate="print"/>
          <a:srcRect/>
          <a:stretch>
            <a:fillRect/>
          </a:stretch>
        </p:blipFill>
        <p:spPr bwMode="auto">
          <a:xfrm>
            <a:off x="3657600" y="6743700"/>
            <a:ext cx="2590800" cy="2296483"/>
          </a:xfrm>
          <a:prstGeom prst="rect">
            <a:avLst/>
          </a:prstGeom>
        </p:spPr>
        <p:style>
          <a:lnRef idx="2">
            <a:schemeClr val="accent2"/>
          </a:lnRef>
          <a:fillRef idx="1">
            <a:schemeClr val="lt1"/>
          </a:fillRef>
          <a:effectRef idx="0">
            <a:schemeClr val="accent2"/>
          </a:effectRef>
          <a:fontRef idx="minor">
            <a:schemeClr val="dk1"/>
          </a:fontRef>
        </p:style>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099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1343097" cy="952498"/>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15948" y="224408"/>
            <a:ext cx="6018530" cy="4768998"/>
          </a:xfrm>
          <a:prstGeom prst="rect">
            <a:avLst/>
          </a:prstGeom>
        </p:spPr>
        <p:txBody>
          <a:bodyPr vert="horz" wrap="square" lIns="0" tIns="12700" rIns="0" bIns="0" rtlCol="0">
            <a:spAutoFit/>
          </a:bodyPr>
          <a:lstStyle/>
          <a:p>
            <a:pPr marL="106045" marR="5502275" indent="-40640">
              <a:lnSpc>
                <a:spcPct val="106600"/>
              </a:lnSpc>
              <a:spcBef>
                <a:spcPts val="100"/>
              </a:spcBef>
            </a:pPr>
            <a:r>
              <a:rPr sz="1400" b="1" spc="-5" dirty="0">
                <a:latin typeface="Calibri"/>
                <a:cs typeface="Calibri"/>
              </a:rPr>
              <a:t>TESLA  9/17</a:t>
            </a:r>
            <a:endParaRPr sz="1400" dirty="0">
              <a:latin typeface="Calibri"/>
              <a:cs typeface="Calibri"/>
            </a:endParaRPr>
          </a:p>
          <a:p>
            <a:pPr>
              <a:lnSpc>
                <a:spcPct val="100000"/>
              </a:lnSpc>
            </a:pPr>
            <a:endParaRPr sz="1400" dirty="0">
              <a:latin typeface="Times New Roman"/>
              <a:cs typeface="Times New Roman"/>
            </a:endParaRPr>
          </a:p>
          <a:p>
            <a:pPr>
              <a:lnSpc>
                <a:spcPct val="100000"/>
              </a:lnSpc>
              <a:spcBef>
                <a:spcPts val="10"/>
              </a:spcBef>
            </a:pPr>
            <a:endParaRPr sz="1200" dirty="0">
              <a:latin typeface="Times New Roman"/>
              <a:cs typeface="Times New Roman"/>
            </a:endParaRPr>
          </a:p>
          <a:p>
            <a:pPr marL="12700" marR="7620" algn="just">
              <a:lnSpc>
                <a:spcPct val="113300"/>
              </a:lnSpc>
            </a:pPr>
            <a:r>
              <a:rPr sz="1600" spc="-5" dirty="0">
                <a:cs typeface="Calibri"/>
              </a:rPr>
              <a:t>As it is said “what you need to invent, is an imagination and </a:t>
            </a:r>
            <a:r>
              <a:rPr sz="1600" dirty="0">
                <a:cs typeface="Calibri"/>
              </a:rPr>
              <a:t>a </a:t>
            </a:r>
            <a:r>
              <a:rPr sz="1600" spc="-5" dirty="0">
                <a:cs typeface="Calibri"/>
              </a:rPr>
              <a:t>pile of  junk”-An engineer fulfils this</a:t>
            </a:r>
            <a:r>
              <a:rPr sz="1600" spc="-10" dirty="0">
                <a:cs typeface="Calibri"/>
              </a:rPr>
              <a:t> </a:t>
            </a:r>
            <a:r>
              <a:rPr sz="1600" spc="-5" dirty="0">
                <a:cs typeface="Calibri"/>
              </a:rPr>
              <a:t>saying</a:t>
            </a:r>
            <a:r>
              <a:rPr sz="1600" spc="-5" dirty="0" smtClean="0">
                <a:cs typeface="Calibri"/>
              </a:rPr>
              <a:t>.</a:t>
            </a:r>
            <a:endParaRPr sz="1600" dirty="0">
              <a:cs typeface="Times New Roman"/>
            </a:endParaRPr>
          </a:p>
          <a:p>
            <a:pPr marL="12700" marR="5715" algn="just">
              <a:lnSpc>
                <a:spcPct val="113300"/>
              </a:lnSpc>
              <a:spcBef>
                <a:spcPts val="5"/>
              </a:spcBef>
            </a:pPr>
            <a:r>
              <a:rPr sz="1600" spc="-5" dirty="0">
                <a:cs typeface="Calibri"/>
              </a:rPr>
              <a:t>The function proceeded with the poems, mimicry, singing and </a:t>
            </a:r>
            <a:r>
              <a:rPr sz="1600" dirty="0">
                <a:cs typeface="Calibri"/>
              </a:rPr>
              <a:t>a </a:t>
            </a:r>
            <a:r>
              <a:rPr sz="1600" spc="-5" dirty="0">
                <a:cs typeface="Calibri"/>
              </a:rPr>
              <a:t>healthy  interaction between the students and teachers. The highlight of the  function was the extempore activity that filled the ambience with </a:t>
            </a:r>
            <a:r>
              <a:rPr sz="1600" dirty="0">
                <a:cs typeface="Calibri"/>
              </a:rPr>
              <a:t>a  </a:t>
            </a:r>
            <a:r>
              <a:rPr sz="1600" spc="-5" dirty="0">
                <a:cs typeface="Calibri"/>
              </a:rPr>
              <a:t>breath of fresh air and engrossed everybody</a:t>
            </a:r>
            <a:r>
              <a:rPr sz="1600" spc="-20" dirty="0">
                <a:cs typeface="Calibri"/>
              </a:rPr>
              <a:t> </a:t>
            </a:r>
            <a:r>
              <a:rPr sz="1600" spc="-5" dirty="0">
                <a:cs typeface="Calibri"/>
              </a:rPr>
              <a:t>completely.</a:t>
            </a:r>
            <a:endParaRPr sz="1600" dirty="0">
              <a:cs typeface="Calibri"/>
            </a:endParaRPr>
          </a:p>
          <a:p>
            <a:pPr marL="12700" marR="8255" algn="just">
              <a:lnSpc>
                <a:spcPct val="113300"/>
              </a:lnSpc>
            </a:pPr>
            <a:r>
              <a:rPr sz="1600" spc="-5" dirty="0">
                <a:cs typeface="Calibri"/>
              </a:rPr>
              <a:t>Respected Director sir, Principal sir and other management dignitaries  of JECRC also encouraged the students with their presence in the event.  The ceremony was concluded by the HoD sir with his inspiring words  and filled the students with positive</a:t>
            </a:r>
            <a:r>
              <a:rPr sz="1600" spc="-15" dirty="0">
                <a:cs typeface="Calibri"/>
              </a:rPr>
              <a:t> </a:t>
            </a:r>
            <a:r>
              <a:rPr sz="1600" spc="-5" dirty="0">
                <a:cs typeface="Calibri"/>
              </a:rPr>
              <a:t>vibes.</a:t>
            </a:r>
            <a:endParaRPr sz="1600" dirty="0">
              <a:cs typeface="Calibri"/>
            </a:endParaRPr>
          </a:p>
          <a:p>
            <a:pPr marL="12700" marR="5715" algn="just">
              <a:lnSpc>
                <a:spcPct val="113300"/>
              </a:lnSpc>
            </a:pPr>
            <a:r>
              <a:rPr sz="1600" spc="-5" dirty="0">
                <a:cs typeface="Calibri"/>
              </a:rPr>
              <a:t>It was </a:t>
            </a:r>
            <a:r>
              <a:rPr sz="1600" dirty="0">
                <a:cs typeface="Calibri"/>
              </a:rPr>
              <a:t>a </a:t>
            </a:r>
            <a:r>
              <a:rPr sz="1600" spc="-5" dirty="0">
                <a:cs typeface="Calibri"/>
              </a:rPr>
              <a:t>wonderful experience for students as well as staff. Every  students as well as faculty was very cooperative. We are thankful to all  faculty members and students for giving their valuable time and making  this event</a:t>
            </a:r>
            <a:r>
              <a:rPr sz="1600" spc="-10" dirty="0">
                <a:cs typeface="Calibri"/>
              </a:rPr>
              <a:t> </a:t>
            </a:r>
            <a:r>
              <a:rPr sz="1600" spc="-5" dirty="0">
                <a:cs typeface="Calibri"/>
              </a:rPr>
              <a:t>successful.</a:t>
            </a:r>
            <a:endParaRPr sz="1600" dirty="0">
              <a:cs typeface="Calibri"/>
            </a:endParaRPr>
          </a:p>
        </p:txBody>
      </p:sp>
      <p:pic>
        <p:nvPicPr>
          <p:cNvPr id="1026" name="Picture 2" descr="C:\Users\EE25\Downloads\IMG-20170926-WA0008.jpg"/>
          <p:cNvPicPr>
            <a:picLocks noChangeAspect="1" noChangeArrowheads="1"/>
          </p:cNvPicPr>
          <p:nvPr/>
        </p:nvPicPr>
        <p:blipFill>
          <a:blip r:embed="rId4" cstate="print"/>
          <a:srcRect/>
          <a:stretch>
            <a:fillRect/>
          </a:stretch>
        </p:blipFill>
        <p:spPr bwMode="auto">
          <a:xfrm>
            <a:off x="914400" y="5524500"/>
            <a:ext cx="4953000" cy="3479800"/>
          </a:xfrm>
          <a:prstGeom prst="rect">
            <a:avLst/>
          </a:prstGeom>
        </p:spPr>
        <p:style>
          <a:lnRef idx="2">
            <a:schemeClr val="accent2"/>
          </a:lnRef>
          <a:fillRef idx="1">
            <a:schemeClr val="lt1"/>
          </a:fillRef>
          <a:effectRef idx="0">
            <a:schemeClr val="accent2"/>
          </a:effectRef>
          <a:fontRef idx="minor">
            <a:schemeClr val="dk1"/>
          </a:fontRef>
        </p:style>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p:cNvSpPr/>
          <p:nvPr/>
        </p:nvSpPr>
        <p:spPr>
          <a:xfrm>
            <a:off x="0" y="5865026"/>
            <a:ext cx="6858000" cy="3507574"/>
          </a:xfrm>
          <a:prstGeom prst="rect">
            <a:avLst/>
          </a:prstGeom>
          <a:blipFill>
            <a:blip r:embed="rId2" cstate="print"/>
            <a:stretch>
              <a:fillRect/>
            </a:stretch>
          </a:blipFill>
        </p:spPr>
        <p:txBody>
          <a:bodyPr wrap="square" lIns="0" tIns="0" rIns="0" bIns="0" rtlCol="0"/>
          <a:lstStyle/>
          <a:p>
            <a:endParaRPr dirty="0"/>
          </a:p>
        </p:txBody>
      </p:sp>
      <p:pic>
        <p:nvPicPr>
          <p:cNvPr id="1026" name="Picture 2"/>
          <p:cNvPicPr>
            <a:picLocks noChangeAspect="1" noChangeArrowheads="1"/>
          </p:cNvPicPr>
          <p:nvPr/>
        </p:nvPicPr>
        <p:blipFill>
          <a:blip r:embed="rId3" cstate="print"/>
          <a:srcRect/>
          <a:stretch>
            <a:fillRect/>
          </a:stretch>
        </p:blipFill>
        <p:spPr bwMode="auto">
          <a:xfrm>
            <a:off x="228601" y="5143500"/>
            <a:ext cx="3048000" cy="2895600"/>
          </a:xfrm>
          <a:prstGeom prst="rect">
            <a:avLst/>
          </a:prstGeom>
          <a:ln>
            <a:headEnd/>
            <a:tailEnd/>
          </a:ln>
        </p:spPr>
        <p:style>
          <a:lnRef idx="2">
            <a:schemeClr val="accent2"/>
          </a:lnRef>
          <a:fillRef idx="1">
            <a:schemeClr val="lt1"/>
          </a:fillRef>
          <a:effectRef idx="0">
            <a:schemeClr val="accent2"/>
          </a:effectRef>
          <a:fontRef idx="minor">
            <a:schemeClr val="dk1"/>
          </a:fontRef>
        </p:style>
      </p:pic>
      <p:pic>
        <p:nvPicPr>
          <p:cNvPr id="1027" name="Picture 3"/>
          <p:cNvPicPr>
            <a:picLocks noChangeAspect="1" noChangeArrowheads="1"/>
          </p:cNvPicPr>
          <p:nvPr/>
        </p:nvPicPr>
        <p:blipFill>
          <a:blip r:embed="rId4" cstate="print"/>
          <a:srcRect/>
          <a:stretch>
            <a:fillRect/>
          </a:stretch>
        </p:blipFill>
        <p:spPr bwMode="auto">
          <a:xfrm>
            <a:off x="3886200" y="5143500"/>
            <a:ext cx="2590800" cy="2819400"/>
          </a:xfrm>
          <a:prstGeom prst="rect">
            <a:avLst/>
          </a:prstGeom>
          <a:ln>
            <a:headEnd/>
            <a:tailEnd/>
          </a:ln>
        </p:spPr>
        <p:style>
          <a:lnRef idx="2">
            <a:schemeClr val="accent2"/>
          </a:lnRef>
          <a:fillRef idx="1">
            <a:schemeClr val="lt1"/>
          </a:fillRef>
          <a:effectRef idx="0">
            <a:schemeClr val="accent2"/>
          </a:effectRef>
          <a:fontRef idx="minor">
            <a:schemeClr val="dk1"/>
          </a:fontRef>
        </p:style>
      </p:pic>
      <p:sp>
        <p:nvSpPr>
          <p:cNvPr id="13" name="TextBox 12"/>
          <p:cNvSpPr txBox="1"/>
          <p:nvPr/>
        </p:nvSpPr>
        <p:spPr>
          <a:xfrm>
            <a:off x="152400" y="1257300"/>
            <a:ext cx="6477000" cy="3046988"/>
          </a:xfrm>
          <a:prstGeom prst="rect">
            <a:avLst/>
          </a:prstGeom>
          <a:noFill/>
        </p:spPr>
        <p:txBody>
          <a:bodyPr wrap="square" rtlCol="0">
            <a:spAutoFit/>
          </a:bodyPr>
          <a:lstStyle/>
          <a:p>
            <a:pPr algn="just"/>
            <a:r>
              <a:rPr lang="en-US" sz="1600" dirty="0" smtClean="0"/>
              <a:t>An informative Guest Lecture was hosted by the department. The engineer in Indian Railway Mr. Mohan Chaudhary discussed the topics dealing with machines and provided relevant details regarding the stream. A long with this  general discussion on generators and lenz’s law was carried out  to enrich the knowledge of students.</a:t>
            </a:r>
          </a:p>
          <a:p>
            <a:pPr algn="just"/>
            <a:r>
              <a:rPr lang="en-US" sz="1600" dirty="0" smtClean="0"/>
              <a:t>The seminar had a gathering of students from second and third year of the department. The guest faculty also gave information on the future career prospects in engineering. He informed about several exams including GATE, IES and also provided guidance to crack these. He also expressed his deep concern on the ways to excel in goal a student is preparing to qualify. Moreover, he introduced smart ways of studying to enhance the output in the exams and various technical competition. </a:t>
            </a:r>
            <a:endParaRPr lang="en-US" sz="1600" dirty="0"/>
          </a:p>
        </p:txBody>
      </p:sp>
      <p:sp>
        <p:nvSpPr>
          <p:cNvPr id="7" name="Rectangle 6"/>
          <p:cNvSpPr/>
          <p:nvPr/>
        </p:nvSpPr>
        <p:spPr>
          <a:xfrm>
            <a:off x="152400" y="723900"/>
            <a:ext cx="2487412" cy="369332"/>
          </a:xfrm>
          <a:prstGeom prst="rect">
            <a:avLst/>
          </a:prstGeom>
        </p:spPr>
        <p:txBody>
          <a:bodyPr wrap="none">
            <a:spAutoFit/>
          </a:bodyPr>
          <a:lstStyle/>
          <a:p>
            <a:pPr marL="12700">
              <a:lnSpc>
                <a:spcPct val="100000"/>
              </a:lnSpc>
              <a:spcBef>
                <a:spcPts val="100"/>
              </a:spcBef>
            </a:pPr>
            <a:r>
              <a:rPr lang="en-US" b="1" spc="-5" dirty="0" smtClean="0">
                <a:solidFill>
                  <a:srgbClr val="FF0000"/>
                </a:solidFill>
                <a:latin typeface="Cambria"/>
                <a:cs typeface="Cambria"/>
              </a:rPr>
              <a:t>Guest Lecture Session</a:t>
            </a:r>
            <a:endParaRPr lang="en-US" dirty="0">
              <a:latin typeface="Cambria"/>
              <a:cs typeface="Cambria"/>
            </a:endParaRPr>
          </a:p>
        </p:txBody>
      </p:sp>
      <p:cxnSp>
        <p:nvCxnSpPr>
          <p:cNvPr id="9" name="Straight Connector 8"/>
          <p:cNvCxnSpPr/>
          <p:nvPr/>
        </p:nvCxnSpPr>
        <p:spPr>
          <a:xfrm>
            <a:off x="228600" y="1104900"/>
            <a:ext cx="6400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bject 3"/>
          <p:cNvSpPr/>
          <p:nvPr/>
        </p:nvSpPr>
        <p:spPr>
          <a:xfrm>
            <a:off x="0" y="0"/>
            <a:ext cx="1343097" cy="952498"/>
          </a:xfrm>
          <a:prstGeom prst="rect">
            <a:avLst/>
          </a:prstGeom>
          <a:blipFill>
            <a:blip r:embed="rId5" cstate="print"/>
            <a:stretch>
              <a:fillRect/>
            </a:stretch>
          </a:blipFill>
        </p:spPr>
        <p:txBody>
          <a:bodyPr wrap="square" lIns="0" tIns="0" rIns="0" bIns="0" rtlCol="0"/>
          <a:lstStyle/>
          <a:p>
            <a:endParaRPr dirty="0"/>
          </a:p>
        </p:txBody>
      </p:sp>
      <p:sp>
        <p:nvSpPr>
          <p:cNvPr id="12" name="TextBox 11"/>
          <p:cNvSpPr txBox="1"/>
          <p:nvPr/>
        </p:nvSpPr>
        <p:spPr>
          <a:xfrm>
            <a:off x="381000" y="266700"/>
            <a:ext cx="685800" cy="523220"/>
          </a:xfrm>
          <a:prstGeom prst="rect">
            <a:avLst/>
          </a:prstGeom>
          <a:noFill/>
        </p:spPr>
        <p:txBody>
          <a:bodyPr wrap="square" rtlCol="0">
            <a:spAutoFit/>
          </a:bodyPr>
          <a:lstStyle/>
          <a:p>
            <a:r>
              <a:rPr lang="en-US" sz="1400" b="1" dirty="0" smtClean="0"/>
              <a:t>TELSA 9/17</a:t>
            </a:r>
            <a:endParaRPr lang="en-US" sz="1400" b="1"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28624" y="3525795"/>
            <a:ext cx="2910205" cy="274320"/>
          </a:xfrm>
          <a:custGeom>
            <a:avLst/>
            <a:gdLst/>
            <a:ahLst/>
            <a:cxnLst/>
            <a:rect l="l" t="t" r="r" b="b"/>
            <a:pathLst>
              <a:path w="2910204" h="274320">
                <a:moveTo>
                  <a:pt x="0" y="0"/>
                </a:moveTo>
                <a:lnTo>
                  <a:pt x="2909729" y="0"/>
                </a:lnTo>
                <a:lnTo>
                  <a:pt x="2909729" y="274319"/>
                </a:lnTo>
                <a:lnTo>
                  <a:pt x="0" y="274319"/>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0" y="0"/>
            <a:ext cx="1343097" cy="952498"/>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469493" y="224408"/>
            <a:ext cx="467359" cy="480695"/>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dirty="0">
                <a:latin typeface="Calibri"/>
                <a:cs typeface="Calibri"/>
              </a:rPr>
              <a:t>TESLA  9/17</a:t>
            </a:r>
            <a:endParaRPr sz="1400">
              <a:latin typeface="Calibri"/>
              <a:cs typeface="Calibri"/>
            </a:endParaRPr>
          </a:p>
        </p:txBody>
      </p:sp>
      <p:sp>
        <p:nvSpPr>
          <p:cNvPr id="9" name="object 9"/>
          <p:cNvSpPr/>
          <p:nvPr/>
        </p:nvSpPr>
        <p:spPr>
          <a:xfrm>
            <a:off x="457200" y="3467100"/>
            <a:ext cx="3048000" cy="2805319"/>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4114800" y="4152900"/>
            <a:ext cx="1828800" cy="1905000"/>
          </a:xfrm>
          <a:prstGeom prst="rect">
            <a:avLst/>
          </a:prstGeom>
          <a:blipFill>
            <a:blip r:embed="rId5" cstate="print"/>
            <a:stretch>
              <a:fillRect/>
            </a:stretch>
          </a:blipFill>
        </p:spPr>
        <p:txBody>
          <a:bodyPr wrap="square" lIns="0" tIns="0" rIns="0" bIns="0" rtlCol="0"/>
          <a:lstStyle/>
          <a:p>
            <a:endParaRPr/>
          </a:p>
        </p:txBody>
      </p:sp>
      <p:sp>
        <p:nvSpPr>
          <p:cNvPr id="11" name="Rectangle 10"/>
          <p:cNvSpPr/>
          <p:nvPr/>
        </p:nvSpPr>
        <p:spPr>
          <a:xfrm>
            <a:off x="381000" y="800100"/>
            <a:ext cx="1782924" cy="369332"/>
          </a:xfrm>
          <a:prstGeom prst="rect">
            <a:avLst/>
          </a:prstGeom>
        </p:spPr>
        <p:txBody>
          <a:bodyPr wrap="none">
            <a:spAutoFit/>
          </a:bodyPr>
          <a:lstStyle/>
          <a:p>
            <a:pPr marL="95250">
              <a:lnSpc>
                <a:spcPct val="100000"/>
              </a:lnSpc>
            </a:pPr>
            <a:r>
              <a:rPr lang="en-US" b="1" i="1" spc="-5" dirty="0">
                <a:solidFill>
                  <a:srgbClr val="FF0000"/>
                </a:solidFill>
                <a:cs typeface="Calibri"/>
              </a:rPr>
              <a:t>ACHIEVEMENTS</a:t>
            </a:r>
            <a:endParaRPr lang="en-US" dirty="0">
              <a:cs typeface="Calibri"/>
            </a:endParaRPr>
          </a:p>
        </p:txBody>
      </p:sp>
      <p:sp>
        <p:nvSpPr>
          <p:cNvPr id="12" name="TextBox 11"/>
          <p:cNvSpPr txBox="1"/>
          <p:nvPr/>
        </p:nvSpPr>
        <p:spPr>
          <a:xfrm>
            <a:off x="457200" y="1409700"/>
            <a:ext cx="6019800" cy="1569660"/>
          </a:xfrm>
          <a:prstGeom prst="rect">
            <a:avLst/>
          </a:prstGeom>
          <a:noFill/>
        </p:spPr>
        <p:txBody>
          <a:bodyPr wrap="square" rtlCol="0">
            <a:spAutoFit/>
          </a:bodyPr>
          <a:lstStyle/>
          <a:p>
            <a:pPr algn="just"/>
            <a:r>
              <a:rPr lang="en-US" sz="1600" b="1" i="0" u="none" spc="15" dirty="0" err="1" smtClean="0">
                <a:solidFill>
                  <a:srgbClr val="363434"/>
                </a:solidFill>
                <a:latin typeface="Georgia"/>
                <a:cs typeface="Georgia"/>
              </a:rPr>
              <a:t>Alkesh</a:t>
            </a:r>
            <a:r>
              <a:rPr lang="en-US" sz="1600" b="1" i="0" u="none" spc="-130" dirty="0" smtClean="0">
                <a:solidFill>
                  <a:srgbClr val="363434"/>
                </a:solidFill>
                <a:latin typeface="Georgia"/>
                <a:cs typeface="Georgia"/>
              </a:rPr>
              <a:t> </a:t>
            </a:r>
            <a:r>
              <a:rPr lang="en-US" sz="1600" b="1" dirty="0" err="1" smtClean="0">
                <a:solidFill>
                  <a:srgbClr val="363434"/>
                </a:solidFill>
                <a:latin typeface="Georgia"/>
                <a:cs typeface="Georgia"/>
              </a:rPr>
              <a:t>Srivastava</a:t>
            </a:r>
            <a:r>
              <a:rPr lang="en-US" sz="1600" b="1" i="0" u="none" dirty="0" smtClean="0">
                <a:solidFill>
                  <a:srgbClr val="363434"/>
                </a:solidFill>
                <a:latin typeface="Georgia"/>
                <a:cs typeface="Georgia"/>
              </a:rPr>
              <a:t>(2</a:t>
            </a:r>
            <a:r>
              <a:rPr lang="en-US" sz="1600" b="1" i="0" u="none" baseline="30000" dirty="0" smtClean="0">
                <a:solidFill>
                  <a:srgbClr val="363434"/>
                </a:solidFill>
                <a:latin typeface="Georgia"/>
                <a:cs typeface="Georgia"/>
              </a:rPr>
              <a:t>nd</a:t>
            </a:r>
            <a:r>
              <a:rPr lang="en-US" sz="1600" b="1" i="0" u="none" dirty="0" smtClean="0">
                <a:solidFill>
                  <a:srgbClr val="363434"/>
                </a:solidFill>
                <a:latin typeface="Georgia"/>
                <a:cs typeface="Georgia"/>
              </a:rPr>
              <a:t> </a:t>
            </a:r>
            <a:r>
              <a:rPr lang="en-US" sz="1600" b="1" i="0" u="none" spc="-130" dirty="0" smtClean="0">
                <a:solidFill>
                  <a:srgbClr val="363434"/>
                </a:solidFill>
                <a:latin typeface="Georgia"/>
                <a:cs typeface="Georgia"/>
              </a:rPr>
              <a:t> </a:t>
            </a:r>
            <a:r>
              <a:rPr lang="en-US" sz="1600" b="1" i="0" u="none" spc="55" dirty="0" smtClean="0">
                <a:solidFill>
                  <a:srgbClr val="363434"/>
                </a:solidFill>
                <a:latin typeface="Georgia"/>
                <a:cs typeface="Georgia"/>
              </a:rPr>
              <a:t>year)</a:t>
            </a:r>
            <a:r>
              <a:rPr lang="en-US" sz="1050" b="1" i="0" u="none" spc="55" dirty="0" smtClean="0">
                <a:solidFill>
                  <a:srgbClr val="363434"/>
                </a:solidFill>
                <a:latin typeface="Georgia"/>
                <a:cs typeface="Georgia"/>
              </a:rPr>
              <a:t>-</a:t>
            </a:r>
            <a:r>
              <a:rPr lang="en-US" sz="1050" b="1" i="0" u="none" spc="-80" dirty="0" smtClean="0">
                <a:solidFill>
                  <a:srgbClr val="363434"/>
                </a:solidFill>
                <a:latin typeface="Georgia"/>
                <a:cs typeface="Georgia"/>
              </a:rPr>
              <a:t> </a:t>
            </a:r>
            <a:r>
              <a:rPr lang="en-US" sz="1600" dirty="0" smtClean="0"/>
              <a:t>Started a game production venture on the Google play store of the very famous platform, Android. He created the game called, “ </a:t>
            </a:r>
            <a:r>
              <a:rPr lang="en-US" sz="1600" b="1" dirty="0" smtClean="0"/>
              <a:t>The </a:t>
            </a:r>
            <a:r>
              <a:rPr lang="en-US" sz="1600" b="1" dirty="0" err="1" smtClean="0"/>
              <a:t>TapBait</a:t>
            </a:r>
            <a:r>
              <a:rPr lang="en-US" sz="1600" dirty="0" smtClean="0"/>
              <a:t>” and launched it officially on 12</a:t>
            </a:r>
            <a:r>
              <a:rPr lang="en-US" sz="1600" baseline="30000" dirty="0" smtClean="0"/>
              <a:t>th</a:t>
            </a:r>
            <a:r>
              <a:rPr lang="en-US" sz="1600" dirty="0" smtClean="0"/>
              <a:t> August, 2017. Within first week of the launch it reached 100+downloads. Today, the number of download are nearing 500 and the rating 4.9</a:t>
            </a:r>
            <a:endParaRPr lang="en-US" sz="1600" dirty="0"/>
          </a:p>
        </p:txBody>
      </p:sp>
      <p:sp>
        <p:nvSpPr>
          <p:cNvPr id="13" name="TextBox 12"/>
          <p:cNvSpPr txBox="1"/>
          <p:nvPr/>
        </p:nvSpPr>
        <p:spPr>
          <a:xfrm>
            <a:off x="685800" y="6743700"/>
            <a:ext cx="5562600" cy="923330"/>
          </a:xfrm>
          <a:prstGeom prst="rect">
            <a:avLst/>
          </a:prstGeom>
          <a:noFill/>
        </p:spPr>
        <p:txBody>
          <a:bodyPr wrap="square" rtlCol="0">
            <a:spAutoFit/>
          </a:bodyPr>
          <a:lstStyle/>
          <a:p>
            <a:r>
              <a:rPr lang="en-US" dirty="0" smtClean="0"/>
              <a:t>Here is the link to the game:</a:t>
            </a:r>
          </a:p>
          <a:p>
            <a:r>
              <a:rPr lang="en-US" dirty="0" smtClean="0">
                <a:solidFill>
                  <a:srgbClr val="0070C0"/>
                </a:solidFill>
              </a:rPr>
              <a:t>https://play.google.com/store/apps/details?id=com.Alkeshproduction.TheTapBait&amp;hl=en</a:t>
            </a:r>
            <a:endParaRPr lang="en-US" dirty="0">
              <a:solidFill>
                <a:srgbClr val="0070C0"/>
              </a:solidFill>
            </a:endParaRPr>
          </a:p>
        </p:txBody>
      </p:sp>
      <p:cxnSp>
        <p:nvCxnSpPr>
          <p:cNvPr id="15" name="Straight Connector 14"/>
          <p:cNvCxnSpPr/>
          <p:nvPr/>
        </p:nvCxnSpPr>
        <p:spPr>
          <a:xfrm>
            <a:off x="457200" y="1104900"/>
            <a:ext cx="5943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8099" y="1228728"/>
            <a:ext cx="5941060" cy="505010"/>
          </a:xfrm>
          <a:prstGeom prst="rect">
            <a:avLst/>
          </a:prstGeom>
        </p:spPr>
        <p:txBody>
          <a:bodyPr vert="horz" wrap="square" lIns="0" tIns="7620" rIns="0" bIns="0" rtlCol="0">
            <a:spAutoFit/>
          </a:bodyPr>
          <a:lstStyle/>
          <a:p>
            <a:pPr marL="12700" marR="5080" algn="just">
              <a:lnSpc>
                <a:spcPct val="101000"/>
              </a:lnSpc>
              <a:spcBef>
                <a:spcPts val="60"/>
              </a:spcBef>
            </a:pPr>
            <a:r>
              <a:rPr sz="1600" i="0" u="none" spc="15" dirty="0">
                <a:solidFill>
                  <a:srgbClr val="363434"/>
                </a:solidFill>
                <a:latin typeface="Georgia"/>
                <a:cs typeface="Georgia"/>
              </a:rPr>
              <a:t>Abhishek</a:t>
            </a:r>
            <a:r>
              <a:rPr sz="1600" i="0" u="none" spc="-130" dirty="0">
                <a:solidFill>
                  <a:srgbClr val="363434"/>
                </a:solidFill>
                <a:latin typeface="Georgia"/>
                <a:cs typeface="Georgia"/>
              </a:rPr>
              <a:t> </a:t>
            </a:r>
            <a:r>
              <a:rPr sz="1600" i="0" u="none" dirty="0">
                <a:solidFill>
                  <a:srgbClr val="363434"/>
                </a:solidFill>
                <a:latin typeface="Georgia"/>
                <a:cs typeface="Georgia"/>
              </a:rPr>
              <a:t>Jain(4th</a:t>
            </a:r>
            <a:r>
              <a:rPr sz="1600" i="0" u="none" spc="-130" dirty="0">
                <a:solidFill>
                  <a:srgbClr val="363434"/>
                </a:solidFill>
                <a:latin typeface="Georgia"/>
                <a:cs typeface="Georgia"/>
              </a:rPr>
              <a:t> </a:t>
            </a:r>
            <a:r>
              <a:rPr sz="1600" i="0" u="none" spc="55" dirty="0">
                <a:solidFill>
                  <a:srgbClr val="363434"/>
                </a:solidFill>
                <a:latin typeface="Georgia"/>
                <a:cs typeface="Georgia"/>
              </a:rPr>
              <a:t>year)-</a:t>
            </a:r>
            <a:r>
              <a:rPr sz="1600" i="0" u="none" spc="-80" dirty="0">
                <a:solidFill>
                  <a:srgbClr val="363434"/>
                </a:solidFill>
                <a:latin typeface="Georgia"/>
                <a:cs typeface="Georgia"/>
              </a:rPr>
              <a:t> </a:t>
            </a:r>
            <a:r>
              <a:rPr sz="1600" b="0" i="0" u="none" spc="40" dirty="0">
                <a:solidFill>
                  <a:srgbClr val="363434"/>
                </a:solidFill>
                <a:latin typeface="Georgia"/>
                <a:cs typeface="Georgia"/>
              </a:rPr>
              <a:t>written</a:t>
            </a:r>
            <a:r>
              <a:rPr sz="1600" b="0" i="0" u="none" spc="-80" dirty="0">
                <a:solidFill>
                  <a:srgbClr val="363434"/>
                </a:solidFill>
                <a:latin typeface="Georgia"/>
                <a:cs typeface="Georgia"/>
              </a:rPr>
              <a:t> </a:t>
            </a:r>
            <a:r>
              <a:rPr sz="1600" b="0" i="0" u="none" spc="105" dirty="0">
                <a:solidFill>
                  <a:srgbClr val="363434"/>
                </a:solidFill>
                <a:latin typeface="Georgia"/>
                <a:cs typeface="Georgia"/>
              </a:rPr>
              <a:t>a</a:t>
            </a:r>
            <a:r>
              <a:rPr sz="1600" b="0" i="0" u="none" spc="-80" dirty="0">
                <a:solidFill>
                  <a:srgbClr val="363434"/>
                </a:solidFill>
                <a:latin typeface="Georgia"/>
                <a:cs typeface="Georgia"/>
              </a:rPr>
              <a:t> </a:t>
            </a:r>
            <a:r>
              <a:rPr sz="1600" b="0" i="0" u="none" spc="40" dirty="0">
                <a:solidFill>
                  <a:srgbClr val="363434"/>
                </a:solidFill>
                <a:latin typeface="Georgia"/>
                <a:cs typeface="Georgia"/>
              </a:rPr>
              <a:t>poetry  </a:t>
            </a:r>
            <a:r>
              <a:rPr sz="1600" b="0" i="0" u="none" spc="10" dirty="0">
                <a:solidFill>
                  <a:srgbClr val="363434"/>
                </a:solidFill>
                <a:latin typeface="Georgia"/>
                <a:cs typeface="Georgia"/>
              </a:rPr>
              <a:t>dedicated to </a:t>
            </a:r>
            <a:r>
              <a:rPr sz="1600" b="0" i="0" u="none" spc="-5" dirty="0">
                <a:solidFill>
                  <a:srgbClr val="363434"/>
                </a:solidFill>
                <a:latin typeface="Georgia"/>
                <a:cs typeface="Georgia"/>
              </a:rPr>
              <a:t>Indian </a:t>
            </a:r>
            <a:r>
              <a:rPr sz="1600" b="0" i="0" u="none" spc="40" dirty="0">
                <a:solidFill>
                  <a:srgbClr val="363434"/>
                </a:solidFill>
                <a:latin typeface="Georgia"/>
                <a:cs typeface="Georgia"/>
              </a:rPr>
              <a:t>Army </a:t>
            </a:r>
            <a:r>
              <a:rPr sz="1600" b="0" i="0" u="none" spc="30" dirty="0">
                <a:solidFill>
                  <a:srgbClr val="363434"/>
                </a:solidFill>
                <a:latin typeface="Georgia"/>
                <a:cs typeface="Georgia"/>
              </a:rPr>
              <a:t>and </a:t>
            </a:r>
            <a:r>
              <a:rPr sz="1600" b="0" i="0" u="none" spc="75" dirty="0">
                <a:solidFill>
                  <a:srgbClr val="363434"/>
                </a:solidFill>
                <a:latin typeface="Georgia"/>
                <a:cs typeface="Georgia"/>
              </a:rPr>
              <a:t>was </a:t>
            </a:r>
            <a:r>
              <a:rPr sz="1600" b="0" i="0" u="none" spc="5" dirty="0">
                <a:solidFill>
                  <a:srgbClr val="363434"/>
                </a:solidFill>
                <a:latin typeface="Georgia"/>
                <a:cs typeface="Georgia"/>
              </a:rPr>
              <a:t>published in </a:t>
            </a:r>
            <a:r>
              <a:rPr sz="1600" b="0" i="0" u="none" spc="25" dirty="0">
                <a:solidFill>
                  <a:srgbClr val="363434"/>
                </a:solidFill>
                <a:latin typeface="Georgia"/>
                <a:cs typeface="Georgia"/>
              </a:rPr>
              <a:t>the  </a:t>
            </a:r>
            <a:r>
              <a:rPr sz="1600" b="0" i="0" u="none" spc="30" dirty="0" smtClean="0">
                <a:solidFill>
                  <a:srgbClr val="363434"/>
                </a:solidFill>
                <a:latin typeface="Georgia"/>
                <a:cs typeface="Georgia"/>
              </a:rPr>
              <a:t>newspaper</a:t>
            </a:r>
            <a:r>
              <a:rPr lang="en-US" sz="1600" b="0" i="0" u="none" spc="30" dirty="0" smtClean="0">
                <a:solidFill>
                  <a:srgbClr val="363434"/>
                </a:solidFill>
                <a:latin typeface="Georgia"/>
                <a:cs typeface="Georgia"/>
              </a:rPr>
              <a:t>.</a:t>
            </a:r>
            <a:endParaRPr sz="1600" dirty="0">
              <a:latin typeface="Georgia"/>
              <a:cs typeface="Georgia"/>
            </a:endParaRPr>
          </a:p>
        </p:txBody>
      </p:sp>
      <p:sp>
        <p:nvSpPr>
          <p:cNvPr id="3" name="object 3"/>
          <p:cNvSpPr/>
          <p:nvPr/>
        </p:nvSpPr>
        <p:spPr>
          <a:xfrm>
            <a:off x="458724" y="2337820"/>
            <a:ext cx="4530398" cy="632943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0"/>
            <a:ext cx="1343097" cy="952498"/>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469493" y="224408"/>
            <a:ext cx="467359" cy="480695"/>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dirty="0">
                <a:latin typeface="Calibri"/>
                <a:cs typeface="Calibri"/>
              </a:rPr>
              <a:t>TESLA  9/17</a:t>
            </a:r>
            <a:endParaRPr sz="1400">
              <a:latin typeface="Calibri"/>
              <a:cs typeface="Calibri"/>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5600688"/>
            <a:ext cx="6857986" cy="377189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04799" y="571498"/>
            <a:ext cx="6259612" cy="8420758"/>
          </a:xfrm>
          <a:prstGeom prst="rect">
            <a:avLst/>
          </a:prstGeom>
          <a:blipFill>
            <a:blip r:embed="rId4" cstate="print"/>
            <a:stretch>
              <a:fillRect/>
            </a:stretch>
          </a:blipFill>
        </p:spPr>
        <p:txBody>
          <a:bodyPr wrap="square" lIns="0" tIns="0" rIns="0" bIns="0" rtlCol="0"/>
          <a:lstStyle/>
          <a:p>
            <a:endParaRPr dirty="0"/>
          </a:p>
        </p:txBody>
      </p:sp>
      <p:sp>
        <p:nvSpPr>
          <p:cNvPr id="5" name="object 5"/>
          <p:cNvSpPr/>
          <p:nvPr/>
        </p:nvSpPr>
        <p:spPr>
          <a:xfrm>
            <a:off x="1752596" y="3619492"/>
            <a:ext cx="1596671" cy="2075720"/>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739896" y="3606792"/>
            <a:ext cx="1622425" cy="2101215"/>
          </a:xfrm>
          <a:custGeom>
            <a:avLst/>
            <a:gdLst/>
            <a:ahLst/>
            <a:cxnLst/>
            <a:rect l="l" t="t" r="r" b="b"/>
            <a:pathLst>
              <a:path w="1622425" h="2101215">
                <a:moveTo>
                  <a:pt x="0" y="0"/>
                </a:moveTo>
                <a:lnTo>
                  <a:pt x="1622071" y="0"/>
                </a:lnTo>
                <a:lnTo>
                  <a:pt x="1622071" y="2101120"/>
                </a:lnTo>
                <a:lnTo>
                  <a:pt x="0" y="2101120"/>
                </a:lnTo>
                <a:lnTo>
                  <a:pt x="0" y="0"/>
                </a:lnTo>
                <a:close/>
              </a:path>
            </a:pathLst>
          </a:custGeom>
          <a:ln w="25399">
            <a:solidFill>
              <a:srgbClr val="BF4F4D"/>
            </a:solidFill>
          </a:ln>
        </p:spPr>
        <p:txBody>
          <a:bodyPr wrap="square" lIns="0" tIns="0" rIns="0" bIns="0" rtlCol="0"/>
          <a:lstStyle/>
          <a:p>
            <a:endParaRPr/>
          </a:p>
        </p:txBody>
      </p:sp>
      <p:sp>
        <p:nvSpPr>
          <p:cNvPr id="7" name="object 7"/>
          <p:cNvSpPr/>
          <p:nvPr/>
        </p:nvSpPr>
        <p:spPr>
          <a:xfrm>
            <a:off x="1142997" y="6743686"/>
            <a:ext cx="1776671" cy="1808496"/>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1130297" y="6730986"/>
            <a:ext cx="1802130" cy="1834514"/>
          </a:xfrm>
          <a:custGeom>
            <a:avLst/>
            <a:gdLst/>
            <a:ahLst/>
            <a:cxnLst/>
            <a:rect l="l" t="t" r="r" b="b"/>
            <a:pathLst>
              <a:path w="1802130" h="1834515">
                <a:moveTo>
                  <a:pt x="0" y="0"/>
                </a:moveTo>
                <a:lnTo>
                  <a:pt x="1802071" y="0"/>
                </a:lnTo>
                <a:lnTo>
                  <a:pt x="1802071" y="1833896"/>
                </a:lnTo>
                <a:lnTo>
                  <a:pt x="0" y="1833896"/>
                </a:lnTo>
                <a:lnTo>
                  <a:pt x="0" y="0"/>
                </a:lnTo>
                <a:close/>
              </a:path>
            </a:pathLst>
          </a:custGeom>
          <a:ln w="25399">
            <a:solidFill>
              <a:srgbClr val="BF4F4D"/>
            </a:solidFill>
          </a:ln>
        </p:spPr>
        <p:txBody>
          <a:bodyPr wrap="square" lIns="0" tIns="0" rIns="0" bIns="0" rtlCol="0"/>
          <a:lstStyle/>
          <a:p>
            <a:endParaRPr/>
          </a:p>
        </p:txBody>
      </p:sp>
      <p:sp>
        <p:nvSpPr>
          <p:cNvPr id="9" name="object 9"/>
          <p:cNvSpPr txBox="1"/>
          <p:nvPr/>
        </p:nvSpPr>
        <p:spPr>
          <a:xfrm>
            <a:off x="1096885" y="5709622"/>
            <a:ext cx="3398915" cy="884216"/>
          </a:xfrm>
          <a:prstGeom prst="rect">
            <a:avLst/>
          </a:prstGeom>
        </p:spPr>
        <p:txBody>
          <a:bodyPr vert="horz" wrap="square" lIns="0" tIns="139065" rIns="0" bIns="0" rtlCol="0">
            <a:spAutoFit/>
          </a:bodyPr>
          <a:lstStyle/>
          <a:p>
            <a:pPr marL="207645">
              <a:lnSpc>
                <a:spcPct val="100000"/>
              </a:lnSpc>
              <a:spcBef>
                <a:spcPts val="1095"/>
              </a:spcBef>
            </a:pPr>
            <a:r>
              <a:rPr sz="2450" i="1" spc="-30">
                <a:solidFill>
                  <a:srgbClr val="BF0000"/>
                </a:solidFill>
                <a:latin typeface="Palatino Linotype"/>
                <a:cs typeface="Palatino Linotype"/>
              </a:rPr>
              <a:t>Student</a:t>
            </a:r>
            <a:r>
              <a:rPr sz="2450" i="1" spc="-100">
                <a:solidFill>
                  <a:srgbClr val="BF0000"/>
                </a:solidFill>
                <a:latin typeface="Palatino Linotype"/>
                <a:cs typeface="Palatino Linotype"/>
              </a:rPr>
              <a:t> </a:t>
            </a:r>
            <a:r>
              <a:rPr sz="2450" i="1" spc="25" smtClean="0">
                <a:solidFill>
                  <a:srgbClr val="BF0000"/>
                </a:solidFill>
                <a:latin typeface="Palatino Linotype"/>
                <a:cs typeface="Palatino Linotype"/>
              </a:rPr>
              <a:t>Coordinator</a:t>
            </a:r>
            <a:r>
              <a:rPr lang="en-IN" sz="2450" i="1" spc="25" dirty="0" smtClean="0">
                <a:solidFill>
                  <a:srgbClr val="BF0000"/>
                </a:solidFill>
                <a:latin typeface="Palatino Linotype"/>
                <a:cs typeface="Palatino Linotype"/>
              </a:rPr>
              <a:t>s</a:t>
            </a:r>
            <a:endParaRPr sz="2450" dirty="0">
              <a:latin typeface="Palatino Linotype"/>
              <a:cs typeface="Palatino Linotype"/>
            </a:endParaRPr>
          </a:p>
          <a:p>
            <a:pPr marL="144780" indent="-132080">
              <a:lnSpc>
                <a:spcPct val="100000"/>
              </a:lnSpc>
              <a:spcBef>
                <a:spcPts val="735"/>
              </a:spcBef>
              <a:buFont typeface="Arial"/>
              <a:buChar char="▪"/>
              <a:tabLst>
                <a:tab pos="145415" algn="l"/>
              </a:tabLst>
            </a:pPr>
            <a:r>
              <a:rPr sz="1800" spc="-5" dirty="0">
                <a:latin typeface="Calibri"/>
                <a:cs typeface="Calibri"/>
              </a:rPr>
              <a:t>Prakhar</a:t>
            </a:r>
            <a:r>
              <a:rPr sz="1800" spc="-10" dirty="0">
                <a:latin typeface="Calibri"/>
                <a:cs typeface="Calibri"/>
              </a:rPr>
              <a:t> </a:t>
            </a:r>
            <a:r>
              <a:rPr sz="1800" spc="-5" dirty="0">
                <a:latin typeface="Calibri"/>
                <a:cs typeface="Calibri"/>
              </a:rPr>
              <a:t>Joshi</a:t>
            </a:r>
            <a:endParaRPr sz="1800" dirty="0">
              <a:latin typeface="Calibri"/>
              <a:cs typeface="Calibri"/>
            </a:endParaRPr>
          </a:p>
        </p:txBody>
      </p:sp>
      <p:sp>
        <p:nvSpPr>
          <p:cNvPr id="10" name="object 10"/>
          <p:cNvSpPr/>
          <p:nvPr/>
        </p:nvSpPr>
        <p:spPr>
          <a:xfrm>
            <a:off x="3886192" y="6819886"/>
            <a:ext cx="1676246" cy="1729471"/>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3873492" y="6807186"/>
            <a:ext cx="1701800" cy="1755139"/>
          </a:xfrm>
          <a:custGeom>
            <a:avLst/>
            <a:gdLst/>
            <a:ahLst/>
            <a:cxnLst/>
            <a:rect l="l" t="t" r="r" b="b"/>
            <a:pathLst>
              <a:path w="1701800" h="1755140">
                <a:moveTo>
                  <a:pt x="0" y="0"/>
                </a:moveTo>
                <a:lnTo>
                  <a:pt x="1701646" y="0"/>
                </a:lnTo>
                <a:lnTo>
                  <a:pt x="1701646" y="1754871"/>
                </a:lnTo>
                <a:lnTo>
                  <a:pt x="0" y="1754871"/>
                </a:lnTo>
                <a:lnTo>
                  <a:pt x="0" y="0"/>
                </a:lnTo>
                <a:close/>
              </a:path>
            </a:pathLst>
          </a:custGeom>
          <a:ln w="25399">
            <a:solidFill>
              <a:srgbClr val="BF4F4D"/>
            </a:solidFill>
          </a:ln>
        </p:spPr>
        <p:txBody>
          <a:bodyPr wrap="square" lIns="0" tIns="0" rIns="0" bIns="0" rtlCol="0"/>
          <a:lstStyle/>
          <a:p>
            <a:endParaRPr/>
          </a:p>
        </p:txBody>
      </p:sp>
      <p:sp>
        <p:nvSpPr>
          <p:cNvPr id="12" name="object 12"/>
          <p:cNvSpPr txBox="1"/>
          <p:nvPr/>
        </p:nvSpPr>
        <p:spPr>
          <a:xfrm>
            <a:off x="3916280" y="6302743"/>
            <a:ext cx="1475740" cy="299720"/>
          </a:xfrm>
          <a:prstGeom prst="rect">
            <a:avLst/>
          </a:prstGeom>
        </p:spPr>
        <p:txBody>
          <a:bodyPr vert="horz" wrap="square" lIns="0" tIns="12700" rIns="0" bIns="0" rtlCol="0">
            <a:spAutoFit/>
          </a:bodyPr>
          <a:lstStyle/>
          <a:p>
            <a:pPr marL="144780" indent="-132080">
              <a:lnSpc>
                <a:spcPct val="100000"/>
              </a:lnSpc>
              <a:spcBef>
                <a:spcPts val="100"/>
              </a:spcBef>
              <a:buFont typeface="Arial"/>
              <a:buChar char="▪"/>
              <a:tabLst>
                <a:tab pos="145415" algn="l"/>
              </a:tabLst>
            </a:pPr>
            <a:r>
              <a:rPr sz="1800" spc="-5" dirty="0">
                <a:latin typeface="Calibri"/>
                <a:cs typeface="Calibri"/>
              </a:rPr>
              <a:t>Bharti</a:t>
            </a:r>
            <a:r>
              <a:rPr sz="1800" spc="-80" dirty="0">
                <a:latin typeface="Calibri"/>
                <a:cs typeface="Calibri"/>
              </a:rPr>
              <a:t> </a:t>
            </a:r>
            <a:r>
              <a:rPr sz="1800" spc="-5" dirty="0">
                <a:latin typeface="Calibri"/>
                <a:cs typeface="Calibri"/>
              </a:rPr>
              <a:t>Sharma</a:t>
            </a:r>
            <a:endParaRPr sz="1800">
              <a:latin typeface="Calibri"/>
              <a:cs typeface="Calibri"/>
            </a:endParaRPr>
          </a:p>
        </p:txBody>
      </p:sp>
      <p:sp>
        <p:nvSpPr>
          <p:cNvPr id="13" name="object 13"/>
          <p:cNvSpPr txBox="1"/>
          <p:nvPr/>
        </p:nvSpPr>
        <p:spPr>
          <a:xfrm>
            <a:off x="1371600" y="2324100"/>
            <a:ext cx="3119120" cy="1014094"/>
          </a:xfrm>
          <a:prstGeom prst="rect">
            <a:avLst/>
          </a:prstGeom>
        </p:spPr>
        <p:txBody>
          <a:bodyPr vert="horz" wrap="square" lIns="0" tIns="12700" rIns="0" bIns="0" rtlCol="0">
            <a:spAutoFit/>
          </a:bodyPr>
          <a:lstStyle/>
          <a:p>
            <a:pPr marL="12700">
              <a:lnSpc>
                <a:spcPct val="100000"/>
              </a:lnSpc>
              <a:spcBef>
                <a:spcPts val="100"/>
              </a:spcBef>
            </a:pPr>
            <a:endParaRPr sz="4800" baseline="-13020" dirty="0" smtClean="0">
              <a:latin typeface="Times New Roman"/>
              <a:cs typeface="Times New Roman"/>
            </a:endParaRPr>
          </a:p>
          <a:p>
            <a:pPr marL="483234" indent="-132715">
              <a:lnSpc>
                <a:spcPct val="100000"/>
              </a:lnSpc>
              <a:spcBef>
                <a:spcPts val="1780"/>
              </a:spcBef>
              <a:buFont typeface="Arial"/>
              <a:buChar char="▪"/>
              <a:tabLst>
                <a:tab pos="483870" algn="l"/>
              </a:tabLst>
            </a:pPr>
            <a:r>
              <a:rPr sz="1800" spc="-5" dirty="0" smtClean="0">
                <a:latin typeface="Calibri"/>
                <a:cs typeface="Calibri"/>
              </a:rPr>
              <a:t>Ms. </a:t>
            </a:r>
            <a:r>
              <a:rPr sz="1800" spc="-5" dirty="0" err="1" smtClean="0">
                <a:latin typeface="Calibri"/>
                <a:cs typeface="Calibri"/>
              </a:rPr>
              <a:t>Ravita</a:t>
            </a:r>
            <a:r>
              <a:rPr sz="1800" spc="-20" dirty="0" smtClean="0">
                <a:latin typeface="Calibri"/>
                <a:cs typeface="Calibri"/>
              </a:rPr>
              <a:t> </a:t>
            </a:r>
            <a:r>
              <a:rPr sz="1800" spc="-5" dirty="0" err="1" smtClean="0">
                <a:latin typeface="Calibri"/>
                <a:cs typeface="Calibri"/>
              </a:rPr>
              <a:t>Saraswat</a:t>
            </a:r>
            <a:endParaRPr sz="1800" dirty="0">
              <a:latin typeface="Calibri"/>
              <a:cs typeface="Calibri"/>
            </a:endParaRPr>
          </a:p>
        </p:txBody>
      </p:sp>
      <p:sp>
        <p:nvSpPr>
          <p:cNvPr id="14" name="object 14"/>
          <p:cNvSpPr txBox="1"/>
          <p:nvPr/>
        </p:nvSpPr>
        <p:spPr>
          <a:xfrm>
            <a:off x="530223" y="889505"/>
            <a:ext cx="2345690" cy="391160"/>
          </a:xfrm>
          <a:prstGeom prst="rect">
            <a:avLst/>
          </a:prstGeom>
        </p:spPr>
        <p:txBody>
          <a:bodyPr vert="horz" wrap="square" lIns="0" tIns="12700" rIns="0" bIns="0" rtlCol="0">
            <a:spAutoFit/>
          </a:bodyPr>
          <a:lstStyle/>
          <a:p>
            <a:pPr marL="12700">
              <a:lnSpc>
                <a:spcPct val="100000"/>
              </a:lnSpc>
              <a:spcBef>
                <a:spcPts val="100"/>
              </a:spcBef>
            </a:pPr>
            <a:r>
              <a:rPr sz="2400" spc="-245" dirty="0">
                <a:solidFill>
                  <a:srgbClr val="622323"/>
                </a:solidFill>
                <a:latin typeface="Times New Roman"/>
                <a:cs typeface="Times New Roman"/>
              </a:rPr>
              <a:t>EDITORIAL</a:t>
            </a:r>
            <a:r>
              <a:rPr sz="2400" spc="-165" dirty="0">
                <a:solidFill>
                  <a:srgbClr val="622323"/>
                </a:solidFill>
                <a:latin typeface="Times New Roman"/>
                <a:cs typeface="Times New Roman"/>
              </a:rPr>
              <a:t> </a:t>
            </a:r>
            <a:r>
              <a:rPr sz="2400" spc="-250" dirty="0">
                <a:solidFill>
                  <a:srgbClr val="622323"/>
                </a:solidFill>
                <a:latin typeface="Times New Roman"/>
                <a:cs typeface="Times New Roman"/>
              </a:rPr>
              <a:t>BOARD</a:t>
            </a:r>
            <a:endParaRPr sz="2400">
              <a:latin typeface="Times New Roman"/>
              <a:cs typeface="Times New Roman"/>
            </a:endParaRPr>
          </a:p>
        </p:txBody>
      </p:sp>
      <p:sp>
        <p:nvSpPr>
          <p:cNvPr id="15" name="object 15"/>
          <p:cNvSpPr/>
          <p:nvPr/>
        </p:nvSpPr>
        <p:spPr>
          <a:xfrm>
            <a:off x="5514964" y="0"/>
            <a:ext cx="1343022" cy="952498"/>
          </a:xfrm>
          <a:prstGeom prst="rect">
            <a:avLst/>
          </a:prstGeom>
          <a:blipFill>
            <a:blip r:embed="rId8" cstate="print"/>
            <a:stretch>
              <a:fillRect/>
            </a:stretch>
          </a:blipFill>
        </p:spPr>
        <p:txBody>
          <a:bodyPr wrap="square" lIns="0" tIns="0" rIns="0" bIns="0" rtlCol="0"/>
          <a:lstStyle/>
          <a:p>
            <a:endParaRPr/>
          </a:p>
        </p:txBody>
      </p:sp>
      <p:sp>
        <p:nvSpPr>
          <p:cNvPr id="16" name="object 16"/>
          <p:cNvSpPr txBox="1"/>
          <p:nvPr/>
        </p:nvSpPr>
        <p:spPr>
          <a:xfrm>
            <a:off x="5984447" y="224408"/>
            <a:ext cx="467359" cy="480695"/>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dirty="0">
                <a:latin typeface="Calibri"/>
                <a:cs typeface="Calibri"/>
              </a:rPr>
              <a:t>TESLA  9/17</a:t>
            </a:r>
            <a:endParaRPr sz="1400">
              <a:latin typeface="Calibri"/>
              <a:cs typeface="Calibri"/>
            </a:endParaRPr>
          </a:p>
        </p:txBody>
      </p:sp>
      <p:sp>
        <p:nvSpPr>
          <p:cNvPr id="17" name="TextBox 16"/>
          <p:cNvSpPr txBox="1"/>
          <p:nvPr/>
        </p:nvSpPr>
        <p:spPr>
          <a:xfrm>
            <a:off x="1371600" y="2171700"/>
            <a:ext cx="3124200" cy="461665"/>
          </a:xfrm>
          <a:prstGeom prst="rect">
            <a:avLst/>
          </a:prstGeom>
          <a:noFill/>
        </p:spPr>
        <p:txBody>
          <a:bodyPr wrap="square" rtlCol="0">
            <a:spAutoFit/>
          </a:bodyPr>
          <a:lstStyle/>
          <a:p>
            <a:pPr marL="207645">
              <a:lnSpc>
                <a:spcPct val="100000"/>
              </a:lnSpc>
              <a:spcBef>
                <a:spcPts val="1095"/>
              </a:spcBef>
            </a:pPr>
            <a:r>
              <a:rPr lang="en-US" sz="2400" i="1" spc="-30" dirty="0" smtClean="0">
                <a:solidFill>
                  <a:srgbClr val="BF0000"/>
                </a:solidFill>
                <a:latin typeface="Palatino Linotype"/>
                <a:cs typeface="Palatino Linotype"/>
              </a:rPr>
              <a:t>Faculty </a:t>
            </a:r>
            <a:r>
              <a:rPr lang="en-US" sz="2400" i="1" spc="25" dirty="0" smtClean="0">
                <a:solidFill>
                  <a:srgbClr val="BF0000"/>
                </a:solidFill>
                <a:latin typeface="Palatino Linotype"/>
                <a:cs typeface="Palatino Linotype"/>
              </a:rPr>
              <a:t>Coordinator</a:t>
            </a:r>
            <a:endParaRPr lang="en-US" sz="2400" dirty="0">
              <a:latin typeface="Palatino Linotype"/>
              <a:cs typeface="Palatino Linotype"/>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2729" y="644656"/>
            <a:ext cx="6259607" cy="842075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6857986" cy="51002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373184" y="3162293"/>
            <a:ext cx="1712784" cy="1750371"/>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360484" y="3149593"/>
            <a:ext cx="1738630" cy="1776095"/>
          </a:xfrm>
          <a:custGeom>
            <a:avLst/>
            <a:gdLst/>
            <a:ahLst/>
            <a:cxnLst/>
            <a:rect l="l" t="t" r="r" b="b"/>
            <a:pathLst>
              <a:path w="1738630" h="1776095">
                <a:moveTo>
                  <a:pt x="0" y="0"/>
                </a:moveTo>
                <a:lnTo>
                  <a:pt x="1738183" y="0"/>
                </a:lnTo>
                <a:lnTo>
                  <a:pt x="1738183" y="1775771"/>
                </a:lnTo>
                <a:lnTo>
                  <a:pt x="0" y="1775771"/>
                </a:lnTo>
                <a:lnTo>
                  <a:pt x="0" y="0"/>
                </a:lnTo>
                <a:close/>
              </a:path>
            </a:pathLst>
          </a:custGeom>
          <a:ln w="25399">
            <a:solidFill>
              <a:srgbClr val="BF4F4D"/>
            </a:solidFill>
          </a:ln>
        </p:spPr>
        <p:txBody>
          <a:bodyPr wrap="square" lIns="0" tIns="0" rIns="0" bIns="0" rtlCol="0"/>
          <a:lstStyle/>
          <a:p>
            <a:endParaRPr/>
          </a:p>
        </p:txBody>
      </p:sp>
      <p:sp>
        <p:nvSpPr>
          <p:cNvPr id="6" name="object 6"/>
          <p:cNvSpPr/>
          <p:nvPr/>
        </p:nvSpPr>
        <p:spPr>
          <a:xfrm>
            <a:off x="3886192" y="6134087"/>
            <a:ext cx="1674821" cy="1971746"/>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3873492" y="6121387"/>
            <a:ext cx="1700530" cy="1997710"/>
          </a:xfrm>
          <a:custGeom>
            <a:avLst/>
            <a:gdLst/>
            <a:ahLst/>
            <a:cxnLst/>
            <a:rect l="l" t="t" r="r" b="b"/>
            <a:pathLst>
              <a:path w="1700529" h="1997709">
                <a:moveTo>
                  <a:pt x="0" y="0"/>
                </a:moveTo>
                <a:lnTo>
                  <a:pt x="1700221" y="0"/>
                </a:lnTo>
                <a:lnTo>
                  <a:pt x="1700221" y="1997145"/>
                </a:lnTo>
                <a:lnTo>
                  <a:pt x="0" y="1997145"/>
                </a:lnTo>
                <a:lnTo>
                  <a:pt x="0" y="0"/>
                </a:lnTo>
                <a:close/>
              </a:path>
            </a:pathLst>
          </a:custGeom>
          <a:ln w="25399">
            <a:solidFill>
              <a:srgbClr val="BF4F4D"/>
            </a:solidFill>
          </a:ln>
        </p:spPr>
        <p:txBody>
          <a:bodyPr wrap="square" lIns="0" tIns="0" rIns="0" bIns="0" rtlCol="0"/>
          <a:lstStyle/>
          <a:p>
            <a:endParaRPr/>
          </a:p>
        </p:txBody>
      </p:sp>
      <p:sp>
        <p:nvSpPr>
          <p:cNvPr id="8" name="object 8"/>
          <p:cNvSpPr/>
          <p:nvPr/>
        </p:nvSpPr>
        <p:spPr>
          <a:xfrm>
            <a:off x="3733792" y="3162293"/>
            <a:ext cx="1596696" cy="1750396"/>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3721092" y="3149593"/>
            <a:ext cx="1622425" cy="1776095"/>
          </a:xfrm>
          <a:custGeom>
            <a:avLst/>
            <a:gdLst/>
            <a:ahLst/>
            <a:cxnLst/>
            <a:rect l="l" t="t" r="r" b="b"/>
            <a:pathLst>
              <a:path w="1622425" h="1776095">
                <a:moveTo>
                  <a:pt x="0" y="0"/>
                </a:moveTo>
                <a:lnTo>
                  <a:pt x="1622096" y="0"/>
                </a:lnTo>
                <a:lnTo>
                  <a:pt x="1622096" y="1775796"/>
                </a:lnTo>
                <a:lnTo>
                  <a:pt x="0" y="1775796"/>
                </a:lnTo>
                <a:lnTo>
                  <a:pt x="0" y="0"/>
                </a:lnTo>
                <a:close/>
              </a:path>
            </a:pathLst>
          </a:custGeom>
          <a:ln w="25399">
            <a:solidFill>
              <a:srgbClr val="BF4F4D"/>
            </a:solidFill>
          </a:ln>
        </p:spPr>
        <p:txBody>
          <a:bodyPr wrap="square" lIns="0" tIns="0" rIns="0" bIns="0" rtlCol="0"/>
          <a:lstStyle/>
          <a:p>
            <a:endParaRPr/>
          </a:p>
        </p:txBody>
      </p:sp>
      <p:sp>
        <p:nvSpPr>
          <p:cNvPr id="10" name="object 10"/>
          <p:cNvSpPr txBox="1"/>
          <p:nvPr/>
        </p:nvSpPr>
        <p:spPr>
          <a:xfrm>
            <a:off x="1520821" y="2340351"/>
            <a:ext cx="1527810" cy="575945"/>
          </a:xfrm>
          <a:prstGeom prst="rect">
            <a:avLst/>
          </a:prstGeom>
        </p:spPr>
        <p:txBody>
          <a:bodyPr vert="horz" wrap="square" lIns="0" tIns="10795" rIns="0" bIns="0" rtlCol="0">
            <a:spAutoFit/>
          </a:bodyPr>
          <a:lstStyle/>
          <a:p>
            <a:pPr marL="12700" marR="5080" indent="33020">
              <a:lnSpc>
                <a:spcPct val="100699"/>
              </a:lnSpc>
              <a:spcBef>
                <a:spcPts val="85"/>
              </a:spcBef>
              <a:buFont typeface="Arial"/>
              <a:buChar char="▪"/>
              <a:tabLst>
                <a:tab pos="179070" algn="l"/>
              </a:tabLst>
            </a:pPr>
            <a:r>
              <a:rPr sz="1800" spc="-5" dirty="0">
                <a:latin typeface="Calibri"/>
                <a:cs typeface="Calibri"/>
              </a:rPr>
              <a:t>Sakshi</a:t>
            </a:r>
            <a:r>
              <a:rPr sz="1800" spc="-90" dirty="0">
                <a:latin typeface="Calibri"/>
                <a:cs typeface="Calibri"/>
              </a:rPr>
              <a:t> </a:t>
            </a:r>
            <a:r>
              <a:rPr sz="1800" spc="-5" dirty="0">
                <a:latin typeface="Calibri"/>
                <a:cs typeface="Calibri"/>
              </a:rPr>
              <a:t>Sharma  (3</a:t>
            </a:r>
            <a:r>
              <a:rPr sz="1800" spc="-7" baseline="30092" dirty="0">
                <a:latin typeface="Calibri"/>
                <a:cs typeface="Calibri"/>
              </a:rPr>
              <a:t>rd </a:t>
            </a:r>
            <a:r>
              <a:rPr sz="1800" spc="-5" dirty="0">
                <a:latin typeface="Calibri"/>
                <a:cs typeface="Calibri"/>
              </a:rPr>
              <a:t>year)</a:t>
            </a:r>
            <a:endParaRPr sz="1800">
              <a:latin typeface="Calibri"/>
              <a:cs typeface="Calibri"/>
            </a:endParaRPr>
          </a:p>
        </p:txBody>
      </p:sp>
      <p:sp>
        <p:nvSpPr>
          <p:cNvPr id="11" name="object 11"/>
          <p:cNvSpPr txBox="1"/>
          <p:nvPr/>
        </p:nvSpPr>
        <p:spPr>
          <a:xfrm>
            <a:off x="1368422" y="5312145"/>
            <a:ext cx="1491615" cy="575945"/>
          </a:xfrm>
          <a:prstGeom prst="rect">
            <a:avLst/>
          </a:prstGeom>
        </p:spPr>
        <p:txBody>
          <a:bodyPr vert="horz" wrap="square" lIns="0" tIns="10795" rIns="0" bIns="0" rtlCol="0">
            <a:spAutoFit/>
          </a:bodyPr>
          <a:lstStyle/>
          <a:p>
            <a:pPr marL="12700" marR="5080" indent="33020">
              <a:lnSpc>
                <a:spcPct val="100699"/>
              </a:lnSpc>
              <a:spcBef>
                <a:spcPts val="85"/>
              </a:spcBef>
              <a:buFont typeface="Arial"/>
              <a:buChar char="▪"/>
              <a:tabLst>
                <a:tab pos="179070" algn="l"/>
              </a:tabLst>
            </a:pPr>
            <a:r>
              <a:rPr sz="1800" spc="-5" dirty="0">
                <a:latin typeface="Calibri"/>
                <a:cs typeface="Calibri"/>
              </a:rPr>
              <a:t>Manu</a:t>
            </a:r>
            <a:r>
              <a:rPr sz="1800" spc="-95" dirty="0">
                <a:latin typeface="Calibri"/>
                <a:cs typeface="Calibri"/>
              </a:rPr>
              <a:t> </a:t>
            </a:r>
            <a:r>
              <a:rPr sz="1800" spc="-5" dirty="0">
                <a:latin typeface="Calibri"/>
                <a:cs typeface="Calibri"/>
              </a:rPr>
              <a:t>Sharma  (3</a:t>
            </a:r>
            <a:r>
              <a:rPr sz="1800" spc="-7" baseline="30092" dirty="0">
                <a:latin typeface="Calibri"/>
                <a:cs typeface="Calibri"/>
              </a:rPr>
              <a:t>rd </a:t>
            </a:r>
            <a:r>
              <a:rPr sz="1800" spc="-5" dirty="0">
                <a:latin typeface="Calibri"/>
                <a:cs typeface="Calibri"/>
              </a:rPr>
              <a:t>year)</a:t>
            </a:r>
            <a:endParaRPr sz="1800">
              <a:latin typeface="Calibri"/>
              <a:cs typeface="Calibri"/>
            </a:endParaRPr>
          </a:p>
        </p:txBody>
      </p:sp>
      <p:sp>
        <p:nvSpPr>
          <p:cNvPr id="12" name="object 12"/>
          <p:cNvSpPr txBox="1"/>
          <p:nvPr/>
        </p:nvSpPr>
        <p:spPr>
          <a:xfrm>
            <a:off x="3578217" y="2340351"/>
            <a:ext cx="1635760" cy="575945"/>
          </a:xfrm>
          <a:prstGeom prst="rect">
            <a:avLst/>
          </a:prstGeom>
        </p:spPr>
        <p:txBody>
          <a:bodyPr vert="horz" wrap="square" lIns="0" tIns="10795" rIns="0" bIns="0" rtlCol="0">
            <a:spAutoFit/>
          </a:bodyPr>
          <a:lstStyle/>
          <a:p>
            <a:pPr marL="12700" marR="5080" indent="33020">
              <a:lnSpc>
                <a:spcPct val="100699"/>
              </a:lnSpc>
              <a:spcBef>
                <a:spcPts val="85"/>
              </a:spcBef>
              <a:buFont typeface="Arial"/>
              <a:buChar char="▪"/>
              <a:tabLst>
                <a:tab pos="179070" algn="l"/>
              </a:tabLst>
            </a:pPr>
            <a:r>
              <a:rPr sz="1800" spc="-5" dirty="0">
                <a:latin typeface="Calibri"/>
                <a:cs typeface="Calibri"/>
              </a:rPr>
              <a:t>Akanksha</a:t>
            </a:r>
            <a:r>
              <a:rPr sz="1800" spc="-90" dirty="0">
                <a:latin typeface="Calibri"/>
                <a:cs typeface="Calibri"/>
              </a:rPr>
              <a:t> </a:t>
            </a:r>
            <a:r>
              <a:rPr sz="1800" spc="-5" dirty="0">
                <a:latin typeface="Calibri"/>
                <a:cs typeface="Calibri"/>
              </a:rPr>
              <a:t>Sinha  (3</a:t>
            </a:r>
            <a:r>
              <a:rPr sz="1800" spc="-7" baseline="30092" dirty="0">
                <a:latin typeface="Calibri"/>
                <a:cs typeface="Calibri"/>
              </a:rPr>
              <a:t>rd </a:t>
            </a:r>
            <a:r>
              <a:rPr sz="1800" spc="-5" dirty="0">
                <a:latin typeface="Calibri"/>
                <a:cs typeface="Calibri"/>
              </a:rPr>
              <a:t>year)</a:t>
            </a:r>
            <a:endParaRPr sz="1800">
              <a:latin typeface="Calibri"/>
              <a:cs typeface="Calibri"/>
            </a:endParaRPr>
          </a:p>
        </p:txBody>
      </p:sp>
      <p:sp>
        <p:nvSpPr>
          <p:cNvPr id="13" name="object 13"/>
          <p:cNvSpPr txBox="1"/>
          <p:nvPr/>
        </p:nvSpPr>
        <p:spPr>
          <a:xfrm>
            <a:off x="3883017" y="5388345"/>
            <a:ext cx="1367155" cy="575945"/>
          </a:xfrm>
          <a:prstGeom prst="rect">
            <a:avLst/>
          </a:prstGeom>
        </p:spPr>
        <p:txBody>
          <a:bodyPr vert="horz" wrap="square" lIns="0" tIns="10795" rIns="0" bIns="0" rtlCol="0">
            <a:spAutoFit/>
          </a:bodyPr>
          <a:lstStyle/>
          <a:p>
            <a:pPr marL="12700" marR="5080" indent="33020">
              <a:lnSpc>
                <a:spcPct val="100699"/>
              </a:lnSpc>
              <a:spcBef>
                <a:spcPts val="85"/>
              </a:spcBef>
              <a:buFont typeface="Arial"/>
              <a:buChar char="▪"/>
              <a:tabLst>
                <a:tab pos="179070" algn="l"/>
              </a:tabLst>
            </a:pPr>
            <a:r>
              <a:rPr sz="1800" spc="-5" dirty="0">
                <a:latin typeface="Calibri"/>
                <a:cs typeface="Calibri"/>
              </a:rPr>
              <a:t>Mridula</a:t>
            </a:r>
            <a:r>
              <a:rPr sz="1800" spc="-95" dirty="0">
                <a:latin typeface="Calibri"/>
                <a:cs typeface="Calibri"/>
              </a:rPr>
              <a:t> </a:t>
            </a:r>
            <a:r>
              <a:rPr sz="1800" spc="-5" dirty="0">
                <a:latin typeface="Calibri"/>
                <a:cs typeface="Calibri"/>
              </a:rPr>
              <a:t>Soni  (3</a:t>
            </a:r>
            <a:r>
              <a:rPr sz="1800" spc="-7" baseline="30092" dirty="0">
                <a:latin typeface="Calibri"/>
                <a:cs typeface="Calibri"/>
              </a:rPr>
              <a:t>rd</a:t>
            </a:r>
            <a:r>
              <a:rPr sz="1800" spc="-15" baseline="30092" dirty="0">
                <a:latin typeface="Calibri"/>
                <a:cs typeface="Calibri"/>
              </a:rPr>
              <a:t> </a:t>
            </a:r>
            <a:r>
              <a:rPr sz="1800" spc="-5" dirty="0">
                <a:latin typeface="Calibri"/>
                <a:cs typeface="Calibri"/>
              </a:rPr>
              <a:t>year)</a:t>
            </a:r>
            <a:endParaRPr sz="1800">
              <a:latin typeface="Calibri"/>
              <a:cs typeface="Calibri"/>
            </a:endParaRPr>
          </a:p>
        </p:txBody>
      </p:sp>
      <p:sp>
        <p:nvSpPr>
          <p:cNvPr id="14" name="object 14"/>
          <p:cNvSpPr/>
          <p:nvPr/>
        </p:nvSpPr>
        <p:spPr>
          <a:xfrm>
            <a:off x="1374909" y="6210287"/>
            <a:ext cx="1744984" cy="1824296"/>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1362209" y="6197587"/>
            <a:ext cx="1771014" cy="1849755"/>
          </a:xfrm>
          <a:custGeom>
            <a:avLst/>
            <a:gdLst/>
            <a:ahLst/>
            <a:cxnLst/>
            <a:rect l="l" t="t" r="r" b="b"/>
            <a:pathLst>
              <a:path w="1771014" h="1849754">
                <a:moveTo>
                  <a:pt x="0" y="0"/>
                </a:moveTo>
                <a:lnTo>
                  <a:pt x="1770383" y="0"/>
                </a:lnTo>
                <a:lnTo>
                  <a:pt x="1770383" y="1849696"/>
                </a:lnTo>
                <a:lnTo>
                  <a:pt x="0" y="1849696"/>
                </a:lnTo>
                <a:lnTo>
                  <a:pt x="0" y="0"/>
                </a:lnTo>
                <a:close/>
              </a:path>
            </a:pathLst>
          </a:custGeom>
          <a:ln w="25399">
            <a:solidFill>
              <a:srgbClr val="BF4F4D"/>
            </a:solidFill>
          </a:ln>
        </p:spPr>
        <p:txBody>
          <a:bodyPr wrap="square" lIns="0" tIns="0" rIns="0" bIns="0" rtlCol="0"/>
          <a:lstStyle/>
          <a:p>
            <a:endParaRPr/>
          </a:p>
        </p:txBody>
      </p:sp>
      <p:sp>
        <p:nvSpPr>
          <p:cNvPr id="16" name="object 16"/>
          <p:cNvSpPr/>
          <p:nvPr/>
        </p:nvSpPr>
        <p:spPr>
          <a:xfrm>
            <a:off x="5514964" y="0"/>
            <a:ext cx="1343022" cy="952498"/>
          </a:xfrm>
          <a:prstGeom prst="rect">
            <a:avLst/>
          </a:prstGeom>
          <a:blipFill>
            <a:blip r:embed="rId8" cstate="print"/>
            <a:stretch>
              <a:fillRect/>
            </a:stretch>
          </a:blipFill>
        </p:spPr>
        <p:txBody>
          <a:bodyPr wrap="square" lIns="0" tIns="0" rIns="0" bIns="0" rtlCol="0"/>
          <a:lstStyle/>
          <a:p>
            <a:endParaRPr/>
          </a:p>
        </p:txBody>
      </p:sp>
      <p:sp>
        <p:nvSpPr>
          <p:cNvPr id="17" name="object 17"/>
          <p:cNvSpPr txBox="1"/>
          <p:nvPr/>
        </p:nvSpPr>
        <p:spPr>
          <a:xfrm>
            <a:off x="5984447" y="224408"/>
            <a:ext cx="467359" cy="480695"/>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dirty="0">
                <a:latin typeface="Calibri"/>
                <a:cs typeface="Calibri"/>
              </a:rPr>
              <a:t>TESLA  9/17</a:t>
            </a:r>
            <a:endParaRPr sz="1400">
              <a:latin typeface="Calibri"/>
              <a:cs typeface="Calibri"/>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333989" y="190499"/>
            <a:ext cx="1343022" cy="952498"/>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5803482" y="414908"/>
            <a:ext cx="467359" cy="480695"/>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dirty="0">
                <a:latin typeface="Calibri"/>
                <a:cs typeface="Calibri"/>
              </a:rPr>
              <a:t>TESLA  9/17</a:t>
            </a:r>
            <a:endParaRPr sz="1400">
              <a:latin typeface="Calibri"/>
              <a:cs typeface="Calibri"/>
            </a:endParaRPr>
          </a:p>
        </p:txBody>
      </p:sp>
      <p:sp>
        <p:nvSpPr>
          <p:cNvPr id="5" name="object 5"/>
          <p:cNvSpPr/>
          <p:nvPr/>
        </p:nvSpPr>
        <p:spPr>
          <a:xfrm>
            <a:off x="0" y="6210287"/>
            <a:ext cx="6857986" cy="3162293"/>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09600" y="876298"/>
            <a:ext cx="6095986" cy="800100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295397" y="4686290"/>
            <a:ext cx="1596671" cy="1393097"/>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1282697" y="4673590"/>
            <a:ext cx="1622425" cy="1418590"/>
          </a:xfrm>
          <a:custGeom>
            <a:avLst/>
            <a:gdLst/>
            <a:ahLst/>
            <a:cxnLst/>
            <a:rect l="l" t="t" r="r" b="b"/>
            <a:pathLst>
              <a:path w="1622425" h="1418589">
                <a:moveTo>
                  <a:pt x="0" y="0"/>
                </a:moveTo>
                <a:lnTo>
                  <a:pt x="1622071" y="0"/>
                </a:lnTo>
                <a:lnTo>
                  <a:pt x="1622071" y="1418497"/>
                </a:lnTo>
                <a:lnTo>
                  <a:pt x="0" y="1418497"/>
                </a:lnTo>
                <a:lnTo>
                  <a:pt x="0" y="0"/>
                </a:lnTo>
                <a:close/>
              </a:path>
            </a:pathLst>
          </a:custGeom>
          <a:ln w="25399">
            <a:solidFill>
              <a:srgbClr val="BF4F4D"/>
            </a:solidFill>
          </a:ln>
        </p:spPr>
        <p:txBody>
          <a:bodyPr wrap="square" lIns="0" tIns="0" rIns="0" bIns="0" rtlCol="0"/>
          <a:lstStyle/>
          <a:p>
            <a:endParaRPr/>
          </a:p>
        </p:txBody>
      </p:sp>
      <p:sp>
        <p:nvSpPr>
          <p:cNvPr id="9" name="object 9"/>
          <p:cNvSpPr/>
          <p:nvPr/>
        </p:nvSpPr>
        <p:spPr>
          <a:xfrm>
            <a:off x="3657592" y="4686290"/>
            <a:ext cx="1596671" cy="1354997"/>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3644892" y="4673590"/>
            <a:ext cx="1622425" cy="1380490"/>
          </a:xfrm>
          <a:custGeom>
            <a:avLst/>
            <a:gdLst/>
            <a:ahLst/>
            <a:cxnLst/>
            <a:rect l="l" t="t" r="r" b="b"/>
            <a:pathLst>
              <a:path w="1622425" h="1380489">
                <a:moveTo>
                  <a:pt x="0" y="0"/>
                </a:moveTo>
                <a:lnTo>
                  <a:pt x="1622071" y="0"/>
                </a:lnTo>
                <a:lnTo>
                  <a:pt x="1622071" y="1380397"/>
                </a:lnTo>
                <a:lnTo>
                  <a:pt x="0" y="1380397"/>
                </a:lnTo>
                <a:lnTo>
                  <a:pt x="0" y="0"/>
                </a:lnTo>
                <a:close/>
              </a:path>
            </a:pathLst>
          </a:custGeom>
          <a:ln w="25399">
            <a:solidFill>
              <a:srgbClr val="BF4F4D"/>
            </a:solidFill>
          </a:ln>
        </p:spPr>
        <p:txBody>
          <a:bodyPr wrap="square" lIns="0" tIns="0" rIns="0" bIns="0" rtlCol="0"/>
          <a:lstStyle/>
          <a:p>
            <a:endParaRPr/>
          </a:p>
        </p:txBody>
      </p:sp>
      <p:sp>
        <p:nvSpPr>
          <p:cNvPr id="11" name="object 11"/>
          <p:cNvSpPr txBox="1"/>
          <p:nvPr/>
        </p:nvSpPr>
        <p:spPr>
          <a:xfrm>
            <a:off x="1495418" y="3711253"/>
            <a:ext cx="1476375" cy="575945"/>
          </a:xfrm>
          <a:prstGeom prst="rect">
            <a:avLst/>
          </a:prstGeom>
        </p:spPr>
        <p:txBody>
          <a:bodyPr vert="horz" wrap="square" lIns="0" tIns="10795" rIns="0" bIns="0" rtlCol="0">
            <a:spAutoFit/>
          </a:bodyPr>
          <a:lstStyle/>
          <a:p>
            <a:pPr marL="12700" marR="5080" indent="33020">
              <a:lnSpc>
                <a:spcPct val="100699"/>
              </a:lnSpc>
              <a:spcBef>
                <a:spcPts val="85"/>
              </a:spcBef>
              <a:buSzPct val="94444"/>
              <a:buFont typeface="Arial"/>
              <a:buChar char="▪"/>
              <a:tabLst>
                <a:tab pos="127635" algn="l"/>
              </a:tabLst>
            </a:pPr>
            <a:r>
              <a:rPr sz="1800" spc="-5" dirty="0">
                <a:latin typeface="Calibri"/>
                <a:cs typeface="Calibri"/>
              </a:rPr>
              <a:t>Ujjwal</a:t>
            </a:r>
            <a:r>
              <a:rPr sz="1800" spc="-95" dirty="0">
                <a:latin typeface="Calibri"/>
                <a:cs typeface="Calibri"/>
              </a:rPr>
              <a:t> </a:t>
            </a:r>
            <a:r>
              <a:rPr sz="1800" spc="-5" dirty="0">
                <a:latin typeface="Calibri"/>
                <a:cs typeface="Calibri"/>
              </a:rPr>
              <a:t>Sharma  (2</a:t>
            </a:r>
            <a:r>
              <a:rPr sz="1800" spc="-7" baseline="30092" dirty="0">
                <a:latin typeface="Calibri"/>
                <a:cs typeface="Calibri"/>
              </a:rPr>
              <a:t>nd </a:t>
            </a:r>
            <a:r>
              <a:rPr sz="1800" spc="-5" dirty="0">
                <a:latin typeface="Calibri"/>
                <a:cs typeface="Calibri"/>
              </a:rPr>
              <a:t>year)</a:t>
            </a:r>
            <a:endParaRPr sz="1800">
              <a:latin typeface="Calibri"/>
              <a:cs typeface="Calibri"/>
            </a:endParaRPr>
          </a:p>
        </p:txBody>
      </p:sp>
      <p:sp>
        <p:nvSpPr>
          <p:cNvPr id="12" name="object 12"/>
          <p:cNvSpPr txBox="1"/>
          <p:nvPr/>
        </p:nvSpPr>
        <p:spPr>
          <a:xfrm>
            <a:off x="3578217" y="3711948"/>
            <a:ext cx="1856739" cy="575945"/>
          </a:xfrm>
          <a:prstGeom prst="rect">
            <a:avLst/>
          </a:prstGeom>
        </p:spPr>
        <p:txBody>
          <a:bodyPr vert="horz" wrap="square" lIns="0" tIns="10795" rIns="0" bIns="0" rtlCol="0">
            <a:spAutoFit/>
          </a:bodyPr>
          <a:lstStyle/>
          <a:p>
            <a:pPr marL="12700" marR="5080" indent="33020">
              <a:lnSpc>
                <a:spcPct val="100699"/>
              </a:lnSpc>
              <a:spcBef>
                <a:spcPts val="85"/>
              </a:spcBef>
              <a:buFont typeface="Arial"/>
              <a:buChar char="▪"/>
              <a:tabLst>
                <a:tab pos="179070" algn="l"/>
              </a:tabLst>
            </a:pPr>
            <a:r>
              <a:rPr sz="1800" spc="-5" dirty="0">
                <a:latin typeface="Calibri"/>
                <a:cs typeface="Calibri"/>
              </a:rPr>
              <a:t>Shashwat</a:t>
            </a:r>
            <a:r>
              <a:rPr sz="1800" spc="-85" dirty="0">
                <a:latin typeface="Calibri"/>
                <a:cs typeface="Calibri"/>
              </a:rPr>
              <a:t> </a:t>
            </a:r>
            <a:r>
              <a:rPr sz="1800" spc="-5" dirty="0">
                <a:latin typeface="Calibri"/>
                <a:cs typeface="Calibri"/>
              </a:rPr>
              <a:t>Tripathi  (2</a:t>
            </a:r>
            <a:r>
              <a:rPr sz="1800" spc="-7" baseline="30092" dirty="0">
                <a:latin typeface="Calibri"/>
                <a:cs typeface="Calibri"/>
              </a:rPr>
              <a:t>nd </a:t>
            </a:r>
            <a:r>
              <a:rPr sz="1800" spc="-5" dirty="0">
                <a:latin typeface="Calibri"/>
                <a:cs typeface="Calibri"/>
              </a:rPr>
              <a:t>year)</a:t>
            </a:r>
            <a:endParaRPr sz="1800">
              <a:latin typeface="Calibri"/>
              <a:cs typeface="Calibri"/>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926828" y="510028"/>
            <a:ext cx="5931535" cy="0"/>
          </a:xfrm>
          <a:custGeom>
            <a:avLst/>
            <a:gdLst/>
            <a:ahLst/>
            <a:cxnLst/>
            <a:rect l="l" t="t" r="r" b="b"/>
            <a:pathLst>
              <a:path w="5931534">
                <a:moveTo>
                  <a:pt x="0" y="0"/>
                </a:moveTo>
                <a:lnTo>
                  <a:pt x="5931133" y="0"/>
                </a:lnTo>
              </a:path>
            </a:pathLst>
          </a:custGeom>
          <a:ln w="19024">
            <a:solidFill>
              <a:srgbClr val="FDFDFD"/>
            </a:solidFill>
          </a:ln>
        </p:spPr>
        <p:txBody>
          <a:bodyPr wrap="square" lIns="0" tIns="0" rIns="0" bIns="0" rtlCol="0"/>
          <a:lstStyle/>
          <a:p>
            <a:endParaRPr dirty="0"/>
          </a:p>
        </p:txBody>
      </p:sp>
      <p:sp>
        <p:nvSpPr>
          <p:cNvPr id="4" name="object 4"/>
          <p:cNvSpPr/>
          <p:nvPr/>
        </p:nvSpPr>
        <p:spPr>
          <a:xfrm>
            <a:off x="0" y="510028"/>
            <a:ext cx="328295" cy="0"/>
          </a:xfrm>
          <a:custGeom>
            <a:avLst/>
            <a:gdLst/>
            <a:ahLst/>
            <a:cxnLst/>
            <a:rect l="l" t="t" r="r" b="b"/>
            <a:pathLst>
              <a:path w="328295">
                <a:moveTo>
                  <a:pt x="0" y="0"/>
                </a:moveTo>
                <a:lnTo>
                  <a:pt x="328101" y="0"/>
                </a:lnTo>
              </a:path>
            </a:pathLst>
          </a:custGeom>
          <a:ln w="19024">
            <a:solidFill>
              <a:srgbClr val="FDFDFD"/>
            </a:solidFill>
          </a:ln>
        </p:spPr>
        <p:txBody>
          <a:bodyPr wrap="square" lIns="0" tIns="0" rIns="0" bIns="0" rtlCol="0"/>
          <a:lstStyle/>
          <a:p>
            <a:endParaRPr dirty="0"/>
          </a:p>
        </p:txBody>
      </p:sp>
      <p:sp>
        <p:nvSpPr>
          <p:cNvPr id="5" name="object 5"/>
          <p:cNvSpPr/>
          <p:nvPr/>
        </p:nvSpPr>
        <p:spPr>
          <a:xfrm>
            <a:off x="0" y="5865013"/>
            <a:ext cx="6857986" cy="3507567"/>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328104" y="190143"/>
            <a:ext cx="598805" cy="592455"/>
          </a:xfrm>
          <a:custGeom>
            <a:avLst/>
            <a:gdLst/>
            <a:ahLst/>
            <a:cxnLst/>
            <a:rect l="l" t="t" r="r" b="b"/>
            <a:pathLst>
              <a:path w="598805" h="592455">
                <a:moveTo>
                  <a:pt x="0" y="0"/>
                </a:moveTo>
                <a:lnTo>
                  <a:pt x="598723" y="0"/>
                </a:lnTo>
                <a:lnTo>
                  <a:pt x="598723" y="592197"/>
                </a:lnTo>
                <a:lnTo>
                  <a:pt x="0" y="592197"/>
                </a:lnTo>
                <a:lnTo>
                  <a:pt x="0" y="0"/>
                </a:lnTo>
                <a:close/>
              </a:path>
            </a:pathLst>
          </a:custGeom>
          <a:solidFill>
            <a:srgbClr val="FDFDFD"/>
          </a:solidFill>
        </p:spPr>
        <p:txBody>
          <a:bodyPr wrap="square" lIns="0" tIns="0" rIns="0" bIns="0" rtlCol="0"/>
          <a:lstStyle/>
          <a:p>
            <a:endParaRPr dirty="0"/>
          </a:p>
        </p:txBody>
      </p:sp>
      <p:sp>
        <p:nvSpPr>
          <p:cNvPr id="7" name="object 7"/>
          <p:cNvSpPr/>
          <p:nvPr/>
        </p:nvSpPr>
        <p:spPr>
          <a:xfrm>
            <a:off x="302729" y="644656"/>
            <a:ext cx="6259607" cy="8420750"/>
          </a:xfrm>
          <a:prstGeom prst="rect">
            <a:avLst/>
          </a:prstGeom>
          <a:blipFill>
            <a:blip r:embed="rId4" cstate="print"/>
            <a:stretch>
              <a:fillRect/>
            </a:stretch>
          </a:blipFill>
        </p:spPr>
        <p:txBody>
          <a:bodyPr wrap="square" lIns="0" tIns="0" rIns="0" bIns="0" rtlCol="0"/>
          <a:lstStyle/>
          <a:p>
            <a:endParaRPr dirty="0"/>
          </a:p>
        </p:txBody>
      </p:sp>
      <p:sp>
        <p:nvSpPr>
          <p:cNvPr id="8" name="object 8"/>
          <p:cNvSpPr/>
          <p:nvPr/>
        </p:nvSpPr>
        <p:spPr>
          <a:xfrm>
            <a:off x="4226041" y="1306217"/>
            <a:ext cx="1318895" cy="1553210"/>
          </a:xfrm>
          <a:custGeom>
            <a:avLst/>
            <a:gdLst/>
            <a:ahLst/>
            <a:cxnLst/>
            <a:rect l="l" t="t" r="r" b="b"/>
            <a:pathLst>
              <a:path w="1318895" h="1553210">
                <a:moveTo>
                  <a:pt x="1170797" y="0"/>
                </a:moveTo>
                <a:lnTo>
                  <a:pt x="147874" y="0"/>
                </a:lnTo>
                <a:lnTo>
                  <a:pt x="101274" y="7559"/>
                </a:lnTo>
                <a:lnTo>
                  <a:pt x="60699" y="28617"/>
                </a:lnTo>
                <a:lnTo>
                  <a:pt x="28624" y="60692"/>
                </a:lnTo>
                <a:lnTo>
                  <a:pt x="7574" y="101269"/>
                </a:lnTo>
                <a:lnTo>
                  <a:pt x="0" y="147877"/>
                </a:lnTo>
                <a:lnTo>
                  <a:pt x="0" y="1404952"/>
                </a:lnTo>
                <a:lnTo>
                  <a:pt x="7574" y="1451577"/>
                </a:lnTo>
                <a:lnTo>
                  <a:pt x="28624" y="1492151"/>
                </a:lnTo>
                <a:lnTo>
                  <a:pt x="60699" y="1524201"/>
                </a:lnTo>
                <a:lnTo>
                  <a:pt x="101274" y="1545276"/>
                </a:lnTo>
                <a:lnTo>
                  <a:pt x="147874" y="1552851"/>
                </a:lnTo>
                <a:lnTo>
                  <a:pt x="1170797" y="1552851"/>
                </a:lnTo>
                <a:lnTo>
                  <a:pt x="1217422" y="1545276"/>
                </a:lnTo>
                <a:lnTo>
                  <a:pt x="1257997" y="1524201"/>
                </a:lnTo>
                <a:lnTo>
                  <a:pt x="1290072" y="1492151"/>
                </a:lnTo>
                <a:lnTo>
                  <a:pt x="1311122" y="1451577"/>
                </a:lnTo>
                <a:lnTo>
                  <a:pt x="1318697" y="1404952"/>
                </a:lnTo>
                <a:lnTo>
                  <a:pt x="1318697" y="147877"/>
                </a:lnTo>
                <a:lnTo>
                  <a:pt x="1311122" y="101269"/>
                </a:lnTo>
                <a:lnTo>
                  <a:pt x="1290072" y="60692"/>
                </a:lnTo>
                <a:lnTo>
                  <a:pt x="1257997" y="28617"/>
                </a:lnTo>
                <a:lnTo>
                  <a:pt x="1217422" y="7559"/>
                </a:lnTo>
                <a:lnTo>
                  <a:pt x="1170797" y="0"/>
                </a:lnTo>
                <a:close/>
              </a:path>
            </a:pathLst>
          </a:custGeom>
          <a:ln w="9524">
            <a:solidFill>
              <a:srgbClr val="A8AAAE"/>
            </a:solidFill>
          </a:ln>
        </p:spPr>
        <p:txBody>
          <a:bodyPr wrap="square" lIns="0" tIns="0" rIns="0" bIns="0" rtlCol="0"/>
          <a:lstStyle/>
          <a:p>
            <a:endParaRPr dirty="0"/>
          </a:p>
        </p:txBody>
      </p:sp>
      <p:sp>
        <p:nvSpPr>
          <p:cNvPr id="9" name="object 9"/>
          <p:cNvSpPr/>
          <p:nvPr/>
        </p:nvSpPr>
        <p:spPr>
          <a:xfrm>
            <a:off x="4355416" y="2891744"/>
            <a:ext cx="1273810" cy="79375"/>
          </a:xfrm>
          <a:custGeom>
            <a:avLst/>
            <a:gdLst/>
            <a:ahLst/>
            <a:cxnLst/>
            <a:rect l="l" t="t" r="r" b="b"/>
            <a:pathLst>
              <a:path w="1273810" h="79375">
                <a:moveTo>
                  <a:pt x="1153572" y="78849"/>
                </a:moveTo>
                <a:lnTo>
                  <a:pt x="130649" y="78849"/>
                </a:lnTo>
                <a:lnTo>
                  <a:pt x="89924" y="73099"/>
                </a:lnTo>
                <a:lnTo>
                  <a:pt x="53499" y="56974"/>
                </a:lnTo>
                <a:lnTo>
                  <a:pt x="22974" y="32074"/>
                </a:lnTo>
                <a:lnTo>
                  <a:pt x="0" y="0"/>
                </a:lnTo>
                <a:lnTo>
                  <a:pt x="15999" y="7324"/>
                </a:lnTo>
                <a:lnTo>
                  <a:pt x="32924" y="12724"/>
                </a:lnTo>
                <a:lnTo>
                  <a:pt x="50649" y="16074"/>
                </a:lnTo>
                <a:lnTo>
                  <a:pt x="69024" y="17224"/>
                </a:lnTo>
                <a:lnTo>
                  <a:pt x="1273322" y="17224"/>
                </a:lnTo>
                <a:lnTo>
                  <a:pt x="1272822" y="18149"/>
                </a:lnTo>
                <a:lnTo>
                  <a:pt x="1240772" y="50224"/>
                </a:lnTo>
                <a:lnTo>
                  <a:pt x="1200197" y="71274"/>
                </a:lnTo>
                <a:lnTo>
                  <a:pt x="1153572" y="78849"/>
                </a:lnTo>
                <a:close/>
              </a:path>
            </a:pathLst>
          </a:custGeom>
          <a:solidFill>
            <a:srgbClr val="FDC32A"/>
          </a:solidFill>
        </p:spPr>
        <p:txBody>
          <a:bodyPr wrap="square" lIns="0" tIns="0" rIns="0" bIns="0" rtlCol="0"/>
          <a:lstStyle/>
          <a:p>
            <a:endParaRPr dirty="0"/>
          </a:p>
        </p:txBody>
      </p:sp>
      <p:sp>
        <p:nvSpPr>
          <p:cNvPr id="10" name="object 10"/>
          <p:cNvSpPr/>
          <p:nvPr/>
        </p:nvSpPr>
        <p:spPr>
          <a:xfrm>
            <a:off x="5447364" y="1434969"/>
            <a:ext cx="209550" cy="1474470"/>
          </a:xfrm>
          <a:custGeom>
            <a:avLst/>
            <a:gdLst/>
            <a:ahLst/>
            <a:cxnLst/>
            <a:rect l="l" t="t" r="r" b="b"/>
            <a:pathLst>
              <a:path w="209550" h="1474470">
                <a:moveTo>
                  <a:pt x="181374" y="1473999"/>
                </a:moveTo>
                <a:lnTo>
                  <a:pt x="0" y="1473999"/>
                </a:lnTo>
                <a:lnTo>
                  <a:pt x="46624" y="1466424"/>
                </a:lnTo>
                <a:lnTo>
                  <a:pt x="87199" y="1445374"/>
                </a:lnTo>
                <a:lnTo>
                  <a:pt x="119274" y="1413299"/>
                </a:lnTo>
                <a:lnTo>
                  <a:pt x="140324" y="1372724"/>
                </a:lnTo>
                <a:lnTo>
                  <a:pt x="147899" y="1326099"/>
                </a:lnTo>
                <a:lnTo>
                  <a:pt x="147899" y="69044"/>
                </a:lnTo>
                <a:lnTo>
                  <a:pt x="146749" y="50649"/>
                </a:lnTo>
                <a:lnTo>
                  <a:pt x="143399" y="32922"/>
                </a:lnTo>
                <a:lnTo>
                  <a:pt x="137999" y="15987"/>
                </a:lnTo>
                <a:lnTo>
                  <a:pt x="130674" y="0"/>
                </a:lnTo>
                <a:lnTo>
                  <a:pt x="162724" y="22977"/>
                </a:lnTo>
                <a:lnTo>
                  <a:pt x="187649" y="53492"/>
                </a:lnTo>
                <a:lnTo>
                  <a:pt x="203774" y="89934"/>
                </a:lnTo>
                <a:lnTo>
                  <a:pt x="209524" y="130667"/>
                </a:lnTo>
                <a:lnTo>
                  <a:pt x="209524" y="1387724"/>
                </a:lnTo>
                <a:lnTo>
                  <a:pt x="201949" y="1434349"/>
                </a:lnTo>
                <a:lnTo>
                  <a:pt x="181374" y="1473999"/>
                </a:lnTo>
                <a:close/>
              </a:path>
            </a:pathLst>
          </a:custGeom>
          <a:solidFill>
            <a:srgbClr val="FDC32A"/>
          </a:solidFill>
        </p:spPr>
        <p:txBody>
          <a:bodyPr wrap="square" lIns="0" tIns="0" rIns="0" bIns="0" rtlCol="0"/>
          <a:lstStyle/>
          <a:p>
            <a:endParaRPr dirty="0"/>
          </a:p>
        </p:txBody>
      </p:sp>
      <p:sp>
        <p:nvSpPr>
          <p:cNvPr id="11" name="object 11"/>
          <p:cNvSpPr txBox="1"/>
          <p:nvPr/>
        </p:nvSpPr>
        <p:spPr>
          <a:xfrm>
            <a:off x="1532521" y="2509490"/>
            <a:ext cx="953135" cy="374718"/>
          </a:xfrm>
          <a:prstGeom prst="rect">
            <a:avLst/>
          </a:prstGeom>
        </p:spPr>
        <p:txBody>
          <a:bodyPr vert="horz" wrap="square" lIns="0" tIns="12700" rIns="0" bIns="0" rtlCol="0">
            <a:spAutoFit/>
          </a:bodyPr>
          <a:lstStyle/>
          <a:p>
            <a:pPr marL="12700" marR="5080">
              <a:lnSpc>
                <a:spcPct val="111400"/>
              </a:lnSpc>
              <a:spcBef>
                <a:spcPts val="100"/>
              </a:spcBef>
            </a:pPr>
            <a:r>
              <a:rPr sz="1100" b="1" spc="-5" dirty="0">
                <a:solidFill>
                  <a:srgbClr val="363434"/>
                </a:solidFill>
                <a:latin typeface="Times New Roman" pitchFamily="18" charset="0"/>
                <a:cs typeface="Times New Roman" pitchFamily="18" charset="0"/>
              </a:rPr>
              <a:t>Director  JECRC,</a:t>
            </a:r>
            <a:r>
              <a:rPr sz="1100" b="1" spc="-90" dirty="0">
                <a:solidFill>
                  <a:srgbClr val="363434"/>
                </a:solidFill>
                <a:latin typeface="Times New Roman" pitchFamily="18" charset="0"/>
                <a:cs typeface="Times New Roman" pitchFamily="18" charset="0"/>
              </a:rPr>
              <a:t> </a:t>
            </a:r>
            <a:r>
              <a:rPr sz="1100" b="1" spc="-5" dirty="0">
                <a:solidFill>
                  <a:srgbClr val="363434"/>
                </a:solidFill>
                <a:latin typeface="Times New Roman" pitchFamily="18" charset="0"/>
                <a:cs typeface="Times New Roman" pitchFamily="18" charset="0"/>
              </a:rPr>
              <a:t>Jaipur</a:t>
            </a:r>
            <a:endParaRPr sz="1100" dirty="0">
              <a:latin typeface="Times New Roman" pitchFamily="18" charset="0"/>
              <a:cs typeface="Times New Roman" pitchFamily="18" charset="0"/>
            </a:endParaRPr>
          </a:p>
        </p:txBody>
      </p:sp>
      <p:sp>
        <p:nvSpPr>
          <p:cNvPr id="12" name="object 12"/>
          <p:cNvSpPr txBox="1"/>
          <p:nvPr/>
        </p:nvSpPr>
        <p:spPr>
          <a:xfrm>
            <a:off x="752218" y="3356524"/>
            <a:ext cx="4984115" cy="5378972"/>
          </a:xfrm>
          <a:prstGeom prst="rect">
            <a:avLst/>
          </a:prstGeom>
        </p:spPr>
        <p:txBody>
          <a:bodyPr vert="horz" wrap="square" lIns="0" tIns="14604" rIns="0" bIns="0" rtlCol="0">
            <a:spAutoFit/>
          </a:bodyPr>
          <a:lstStyle/>
          <a:p>
            <a:pPr algn="ctr">
              <a:lnSpc>
                <a:spcPct val="100000"/>
              </a:lnSpc>
              <a:spcBef>
                <a:spcPts val="114"/>
              </a:spcBef>
            </a:pPr>
            <a:r>
              <a:rPr sz="3500" i="1" spc="-565" dirty="0">
                <a:solidFill>
                  <a:srgbClr val="A02A2D"/>
                </a:solidFill>
                <a:latin typeface="Arial"/>
                <a:cs typeface="Arial"/>
              </a:rPr>
              <a:t>Message</a:t>
            </a:r>
            <a:endParaRPr sz="3500" dirty="0">
              <a:latin typeface="Arial"/>
              <a:cs typeface="Arial"/>
            </a:endParaRPr>
          </a:p>
          <a:p>
            <a:pPr>
              <a:lnSpc>
                <a:spcPct val="100000"/>
              </a:lnSpc>
            </a:pPr>
            <a:endParaRPr sz="3700" dirty="0">
              <a:latin typeface="Times New Roman"/>
              <a:cs typeface="Times New Roman"/>
            </a:endParaRPr>
          </a:p>
          <a:p>
            <a:pPr marL="24765" marR="15875" algn="just">
              <a:lnSpc>
                <a:spcPts val="1420"/>
              </a:lnSpc>
            </a:pPr>
            <a:r>
              <a:rPr sz="1200" spc="-5" dirty="0">
                <a:latin typeface="Times New Roman" pitchFamily="18" charset="0"/>
                <a:cs typeface="Times New Roman" pitchFamily="18" charset="0"/>
              </a:rPr>
              <a:t>The JECRC Foundation has been established with </a:t>
            </a: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view to  provide world class education to our young minds so that </a:t>
            </a:r>
            <a:r>
              <a:rPr sz="1200" spc="-5">
                <a:latin typeface="Times New Roman" pitchFamily="18" charset="0"/>
                <a:cs typeface="Times New Roman" pitchFamily="18" charset="0"/>
              </a:rPr>
              <a:t>they </a:t>
            </a:r>
            <a:r>
              <a:rPr sz="1200" spc="-5" smtClean="0">
                <a:latin typeface="Times New Roman" pitchFamily="18" charset="0"/>
                <a:cs typeface="Times New Roman" pitchFamily="18" charset="0"/>
              </a:rPr>
              <a:t>can</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shoulder </a:t>
            </a:r>
            <a:r>
              <a:rPr sz="1200" spc="-5" dirty="0">
                <a:latin typeface="Times New Roman" pitchFamily="18" charset="0"/>
                <a:cs typeface="Times New Roman" pitchFamily="18" charset="0"/>
              </a:rPr>
              <a:t>their global responsibilities in the years to</a:t>
            </a:r>
            <a:r>
              <a:rPr sz="1200" spc="-25" dirty="0">
                <a:latin typeface="Times New Roman" pitchFamily="18" charset="0"/>
                <a:cs typeface="Times New Roman" pitchFamily="18" charset="0"/>
              </a:rPr>
              <a:t> </a:t>
            </a:r>
            <a:r>
              <a:rPr sz="1200" spc="-5" dirty="0">
                <a:latin typeface="Times New Roman" pitchFamily="18" charset="0"/>
                <a:cs typeface="Times New Roman" pitchFamily="18" charset="0"/>
              </a:rPr>
              <a:t>come.</a:t>
            </a:r>
            <a:endParaRPr sz="1200" dirty="0">
              <a:latin typeface="Times New Roman" pitchFamily="18" charset="0"/>
              <a:cs typeface="Times New Roman" pitchFamily="18" charset="0"/>
            </a:endParaRPr>
          </a:p>
          <a:p>
            <a:pPr marL="24765" marR="13970" algn="just">
              <a:lnSpc>
                <a:spcPct val="99300"/>
              </a:lnSpc>
              <a:spcBef>
                <a:spcPts val="1220"/>
              </a:spcBef>
            </a:pPr>
            <a:r>
              <a:rPr sz="1200" spc="-5" dirty="0">
                <a:latin typeface="Times New Roman" pitchFamily="18" charset="0"/>
                <a:cs typeface="Times New Roman" pitchFamily="18" charset="0"/>
              </a:rPr>
              <a:t>The JECRC Foundation, now 18 years old, has established itself as  one of the leading self-financed colleges </a:t>
            </a:r>
            <a:r>
              <a:rPr sz="1200" spc="-5">
                <a:latin typeface="Times New Roman" pitchFamily="18" charset="0"/>
                <a:cs typeface="Times New Roman" pitchFamily="18" charset="0"/>
              </a:rPr>
              <a:t>in </a:t>
            </a:r>
            <a:r>
              <a:rPr sz="1200" spc="-5" smtClean="0">
                <a:latin typeface="Times New Roman" pitchFamily="18" charset="0"/>
                <a:cs typeface="Times New Roman" pitchFamily="18" charset="0"/>
              </a:rPr>
              <a:t>North</a:t>
            </a:r>
            <a:r>
              <a:rPr lang="en-IN" sz="1200" spc="-5" dirty="0" smtClean="0">
                <a:latin typeface="Times New Roman" pitchFamily="18" charset="0"/>
                <a:cs typeface="Times New Roman" pitchFamily="18" charset="0"/>
              </a:rPr>
              <a:t>en</a:t>
            </a:r>
            <a:r>
              <a:rPr sz="1200" spc="-5" smtClean="0">
                <a:latin typeface="Times New Roman" pitchFamily="18" charset="0"/>
                <a:cs typeface="Times New Roman" pitchFamily="18" charset="0"/>
              </a:rPr>
              <a:t> </a:t>
            </a:r>
            <a:r>
              <a:rPr sz="1200" spc="-5" dirty="0">
                <a:latin typeface="Times New Roman" pitchFamily="18" charset="0"/>
                <a:cs typeface="Times New Roman" pitchFamily="18" charset="0"/>
              </a:rPr>
              <a:t>India. This has  been primarily due to the large significance that the college puts  on the teaching learning</a:t>
            </a:r>
            <a:r>
              <a:rPr sz="1200" spc="-10" dirty="0">
                <a:latin typeface="Times New Roman" pitchFamily="18" charset="0"/>
                <a:cs typeface="Times New Roman" pitchFamily="18" charset="0"/>
              </a:rPr>
              <a:t> </a:t>
            </a:r>
            <a:r>
              <a:rPr sz="1200" spc="-5" dirty="0">
                <a:latin typeface="Times New Roman" pitchFamily="18" charset="0"/>
                <a:cs typeface="Times New Roman" pitchFamily="18" charset="0"/>
              </a:rPr>
              <a:t>process.</a:t>
            </a:r>
            <a:endParaRPr sz="1200" dirty="0">
              <a:latin typeface="Times New Roman" pitchFamily="18" charset="0"/>
              <a:cs typeface="Times New Roman" pitchFamily="18" charset="0"/>
            </a:endParaRPr>
          </a:p>
          <a:p>
            <a:pPr>
              <a:lnSpc>
                <a:spcPct val="100000"/>
              </a:lnSpc>
              <a:spcBef>
                <a:spcPts val="45"/>
              </a:spcBef>
            </a:pPr>
            <a:endParaRPr sz="1300" dirty="0">
              <a:latin typeface="Times New Roman" pitchFamily="18" charset="0"/>
              <a:cs typeface="Times New Roman" pitchFamily="18" charset="0"/>
            </a:endParaRPr>
          </a:p>
          <a:p>
            <a:pPr marL="12700" marR="8890" algn="just">
              <a:lnSpc>
                <a:spcPct val="99300"/>
              </a:lnSpc>
            </a:pPr>
            <a:r>
              <a:rPr sz="1200" spc="-5" dirty="0">
                <a:latin typeface="Times New Roman" pitchFamily="18" charset="0"/>
                <a:cs typeface="Times New Roman" pitchFamily="18" charset="0"/>
              </a:rPr>
              <a:t>The focused areas at JECRC now, apart from teaching learning  and placement would be research </a:t>
            </a:r>
            <a:r>
              <a:rPr sz="1200" spc="-5">
                <a:latin typeface="Times New Roman" pitchFamily="18" charset="0"/>
                <a:cs typeface="Times New Roman" pitchFamily="18" charset="0"/>
              </a:rPr>
              <a:t>and </a:t>
            </a:r>
            <a:r>
              <a:rPr sz="1200" spc="-5" smtClean="0">
                <a:latin typeface="Times New Roman" pitchFamily="18" charset="0"/>
                <a:cs typeface="Times New Roman" pitchFamily="18" charset="0"/>
              </a:rPr>
              <a:t>development,</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entrepreneurship </a:t>
            </a:r>
            <a:r>
              <a:rPr sz="1200" spc="-5" dirty="0">
                <a:latin typeface="Times New Roman" pitchFamily="18" charset="0"/>
                <a:cs typeface="Times New Roman" pitchFamily="18" charset="0"/>
              </a:rPr>
              <a:t>and outreach. We also strive to help our students  in maintaining and spreading the rich Indian culture and lead the  world as our country has done in the past. As you move ahead  and rise higher in your life, you must entrench yourself in this  </a:t>
            </a:r>
            <a:r>
              <a:rPr sz="1200" spc="-5">
                <a:latin typeface="Times New Roman" pitchFamily="18" charset="0"/>
                <a:cs typeface="Times New Roman" pitchFamily="18" charset="0"/>
              </a:rPr>
              <a:t>unique </a:t>
            </a:r>
            <a:r>
              <a:rPr lang="en-IN" sz="1200" spc="-5" dirty="0" smtClean="0">
                <a:latin typeface="Times New Roman" pitchFamily="18" charset="0"/>
                <a:cs typeface="Times New Roman" pitchFamily="18" charset="0"/>
              </a:rPr>
              <a:t>realm</a:t>
            </a:r>
            <a:r>
              <a:rPr sz="1200" spc="-5" smtClean="0">
                <a:latin typeface="Times New Roman" pitchFamily="18" charset="0"/>
                <a:cs typeface="Times New Roman" pitchFamily="18" charset="0"/>
              </a:rPr>
              <a:t> </a:t>
            </a:r>
            <a:r>
              <a:rPr sz="1200" spc="-5" dirty="0">
                <a:latin typeface="Times New Roman" pitchFamily="18" charset="0"/>
                <a:cs typeface="Times New Roman" pitchFamily="18" charset="0"/>
              </a:rPr>
              <a:t>that our culture endows</a:t>
            </a:r>
            <a:r>
              <a:rPr sz="1200" spc="-10" dirty="0">
                <a:latin typeface="Times New Roman" pitchFamily="18" charset="0"/>
                <a:cs typeface="Times New Roman" pitchFamily="18" charset="0"/>
              </a:rPr>
              <a:t> </a:t>
            </a:r>
            <a:r>
              <a:rPr sz="1200" spc="-5" dirty="0">
                <a:latin typeface="Times New Roman" pitchFamily="18" charset="0"/>
                <a:cs typeface="Times New Roman" pitchFamily="18" charset="0"/>
              </a:rPr>
              <a:t>us.</a:t>
            </a:r>
            <a:endParaRPr sz="1200" dirty="0">
              <a:latin typeface="Times New Roman" pitchFamily="18" charset="0"/>
              <a:cs typeface="Times New Roman" pitchFamily="18" charset="0"/>
            </a:endParaRPr>
          </a:p>
          <a:p>
            <a:pPr>
              <a:lnSpc>
                <a:spcPct val="100000"/>
              </a:lnSpc>
            </a:pPr>
            <a:endParaRPr sz="1350" dirty="0">
              <a:latin typeface="Times New Roman" pitchFamily="18" charset="0"/>
              <a:cs typeface="Times New Roman" pitchFamily="18" charset="0"/>
            </a:endParaRPr>
          </a:p>
          <a:p>
            <a:pPr marL="24765" marR="17145" algn="just">
              <a:lnSpc>
                <a:spcPts val="1420"/>
              </a:lnSpc>
            </a:pPr>
            <a:r>
              <a:rPr sz="1200" dirty="0">
                <a:latin typeface="Times New Roman" pitchFamily="18" charset="0"/>
                <a:cs typeface="Times New Roman" pitchFamily="18" charset="0"/>
              </a:rPr>
              <a:t>I </a:t>
            </a:r>
            <a:r>
              <a:rPr sz="1200" spc="-5" dirty="0">
                <a:latin typeface="Times New Roman" pitchFamily="18" charset="0"/>
                <a:cs typeface="Times New Roman" pitchFamily="18" charset="0"/>
              </a:rPr>
              <a:t>wish to </a:t>
            </a:r>
            <a:r>
              <a:rPr sz="1200" spc="-5">
                <a:latin typeface="Times New Roman" pitchFamily="18" charset="0"/>
                <a:cs typeface="Times New Roman" pitchFamily="18" charset="0"/>
              </a:rPr>
              <a:t>convey </a:t>
            </a:r>
            <a:r>
              <a:rPr sz="1200" spc="-5" smtClean="0">
                <a:latin typeface="Times New Roman" pitchFamily="18" charset="0"/>
                <a:cs typeface="Times New Roman" pitchFamily="18" charset="0"/>
              </a:rPr>
              <a:t>m</a:t>
            </a:r>
            <a:r>
              <a:rPr lang="en-IN" sz="1200" spc="-5" dirty="0" smtClean="0">
                <a:latin typeface="Times New Roman" pitchFamily="18" charset="0"/>
                <a:cs typeface="Times New Roman" pitchFamily="18" charset="0"/>
              </a:rPr>
              <a:t>y</a:t>
            </a:r>
            <a:r>
              <a:rPr sz="1200" spc="-5" smtClean="0">
                <a:latin typeface="Times New Roman" pitchFamily="18" charset="0"/>
                <a:cs typeface="Times New Roman" pitchFamily="18" charset="0"/>
              </a:rPr>
              <a:t> </a:t>
            </a:r>
            <a:r>
              <a:rPr sz="1200" spc="-5" dirty="0">
                <a:latin typeface="Times New Roman" pitchFamily="18" charset="0"/>
                <a:cs typeface="Times New Roman" pitchFamily="18" charset="0"/>
              </a:rPr>
              <a:t>greetings to all our Alumni and wish each </a:t>
            </a:r>
            <a:r>
              <a:rPr sz="1200" spc="-5">
                <a:latin typeface="Times New Roman" pitchFamily="18" charset="0"/>
                <a:cs typeface="Times New Roman" pitchFamily="18" charset="0"/>
              </a:rPr>
              <a:t>one </a:t>
            </a:r>
            <a:r>
              <a:rPr sz="1200" spc="-5" smtClean="0">
                <a:latin typeface="Times New Roman" pitchFamily="18" charset="0"/>
                <a:cs typeface="Times New Roman" pitchFamily="18" charset="0"/>
              </a:rPr>
              <a:t>of </a:t>
            </a:r>
            <a:r>
              <a:rPr sz="1200" spc="-5" dirty="0">
                <a:latin typeface="Times New Roman" pitchFamily="18" charset="0"/>
                <a:cs typeface="Times New Roman" pitchFamily="18" charset="0"/>
              </a:rPr>
              <a:t>them all success in their personal and professional</a:t>
            </a:r>
            <a:r>
              <a:rPr sz="1200" spc="-25" dirty="0">
                <a:latin typeface="Times New Roman" pitchFamily="18" charset="0"/>
                <a:cs typeface="Times New Roman" pitchFamily="18" charset="0"/>
              </a:rPr>
              <a:t> </a:t>
            </a:r>
            <a:r>
              <a:rPr sz="1200" spc="-5" dirty="0">
                <a:latin typeface="Times New Roman" pitchFamily="18" charset="0"/>
                <a:cs typeface="Times New Roman" pitchFamily="18" charset="0"/>
              </a:rPr>
              <a:t>lives.</a:t>
            </a:r>
            <a:endParaRPr sz="1200" dirty="0">
              <a:latin typeface="Times New Roman" pitchFamily="18" charset="0"/>
              <a:cs typeface="Times New Roman" pitchFamily="18" charset="0"/>
            </a:endParaRPr>
          </a:p>
          <a:p>
            <a:pPr algn="ctr">
              <a:lnSpc>
                <a:spcPct val="100000"/>
              </a:lnSpc>
              <a:spcBef>
                <a:spcPts val="1295"/>
              </a:spcBef>
            </a:pPr>
            <a:r>
              <a:rPr sz="1200" spc="-5" dirty="0">
                <a:latin typeface="Times New Roman" pitchFamily="18" charset="0"/>
                <a:cs typeface="Times New Roman" pitchFamily="18" charset="0"/>
              </a:rPr>
              <a:t>Best</a:t>
            </a:r>
            <a:r>
              <a:rPr sz="1200" spc="-10" dirty="0">
                <a:latin typeface="Times New Roman" pitchFamily="18" charset="0"/>
                <a:cs typeface="Times New Roman" pitchFamily="18" charset="0"/>
              </a:rPr>
              <a:t> </a:t>
            </a:r>
            <a:r>
              <a:rPr sz="1200" spc="-5" dirty="0">
                <a:latin typeface="Times New Roman" pitchFamily="18" charset="0"/>
                <a:cs typeface="Times New Roman" pitchFamily="18" charset="0"/>
              </a:rPr>
              <a:t>Wishes</a:t>
            </a:r>
            <a:endParaRPr sz="1200" dirty="0">
              <a:latin typeface="Times New Roman" pitchFamily="18" charset="0"/>
              <a:cs typeface="Times New Roman" pitchFamily="18" charset="0"/>
            </a:endParaRPr>
          </a:p>
          <a:p>
            <a:pPr>
              <a:lnSpc>
                <a:spcPct val="100000"/>
              </a:lnSpc>
              <a:spcBef>
                <a:spcPts val="20"/>
              </a:spcBef>
            </a:pPr>
            <a:endParaRPr sz="1600" dirty="0">
              <a:latin typeface="Times New Roman" pitchFamily="18" charset="0"/>
              <a:cs typeface="Times New Roman" pitchFamily="18" charset="0"/>
            </a:endParaRPr>
          </a:p>
          <a:p>
            <a:pPr marR="5080" algn="r">
              <a:lnSpc>
                <a:spcPct val="100000"/>
              </a:lnSpc>
            </a:pPr>
            <a:r>
              <a:rPr lang="en-IN" sz="1200" spc="-5" dirty="0" smtClean="0">
                <a:latin typeface="Times New Roman" pitchFamily="18" charset="0"/>
                <a:cs typeface="Times New Roman" pitchFamily="18" charset="0"/>
              </a:rPr>
              <a:t>Mr. </a:t>
            </a:r>
            <a:r>
              <a:rPr sz="1200" spc="-5" smtClean="0">
                <a:latin typeface="Times New Roman" pitchFamily="18" charset="0"/>
                <a:cs typeface="Times New Roman" pitchFamily="18" charset="0"/>
              </a:rPr>
              <a:t>Arpit</a:t>
            </a:r>
            <a:r>
              <a:rPr sz="1200" spc="-85" smtClean="0">
                <a:latin typeface="Times New Roman" pitchFamily="18" charset="0"/>
                <a:cs typeface="Times New Roman" pitchFamily="18" charset="0"/>
              </a:rPr>
              <a:t> </a:t>
            </a:r>
            <a:r>
              <a:rPr sz="1200" spc="-5" smtClean="0">
                <a:latin typeface="Times New Roman" pitchFamily="18" charset="0"/>
                <a:cs typeface="Times New Roman" pitchFamily="18" charset="0"/>
              </a:rPr>
              <a:t>Agrawal</a:t>
            </a:r>
            <a:endParaRPr lang="en-IN" sz="1200" spc="-5" dirty="0" smtClean="0">
              <a:latin typeface="Times New Roman" pitchFamily="18" charset="0"/>
              <a:cs typeface="Times New Roman" pitchFamily="18" charset="0"/>
            </a:endParaRPr>
          </a:p>
          <a:p>
            <a:pPr marR="5080" algn="r">
              <a:lnSpc>
                <a:spcPct val="100000"/>
              </a:lnSpc>
            </a:pPr>
            <a:r>
              <a:rPr lang="en-IN" sz="1200" spc="-5" dirty="0" smtClean="0">
                <a:latin typeface="Times New Roman" pitchFamily="18" charset="0"/>
                <a:cs typeface="Times New Roman" pitchFamily="18" charset="0"/>
              </a:rPr>
              <a:t>Director </a:t>
            </a:r>
          </a:p>
          <a:p>
            <a:pPr marR="5080" algn="r">
              <a:lnSpc>
                <a:spcPct val="100000"/>
              </a:lnSpc>
            </a:pPr>
            <a:r>
              <a:rPr lang="en-IN" sz="1200" spc="-5" dirty="0" smtClean="0">
                <a:latin typeface="Times New Roman" pitchFamily="18" charset="0"/>
                <a:cs typeface="Times New Roman" pitchFamily="18" charset="0"/>
              </a:rPr>
              <a:t>JECRC, </a:t>
            </a:r>
            <a:r>
              <a:rPr lang="en-IN" sz="1200" spc="-5" dirty="0" err="1" smtClean="0">
                <a:latin typeface="Times New Roman" pitchFamily="18" charset="0"/>
                <a:cs typeface="Times New Roman" pitchFamily="18" charset="0"/>
              </a:rPr>
              <a:t>Jaipur</a:t>
            </a:r>
            <a:endParaRPr sz="1200" dirty="0">
              <a:latin typeface="Times New Roman" pitchFamily="18" charset="0"/>
              <a:cs typeface="Times New Roman" pitchFamily="18" charset="0"/>
            </a:endParaRPr>
          </a:p>
        </p:txBody>
      </p:sp>
      <p:sp>
        <p:nvSpPr>
          <p:cNvPr id="14" name="object 14"/>
          <p:cNvSpPr/>
          <p:nvPr/>
        </p:nvSpPr>
        <p:spPr>
          <a:xfrm>
            <a:off x="0" y="0"/>
            <a:ext cx="1343032" cy="952498"/>
          </a:xfrm>
          <a:prstGeom prst="rect">
            <a:avLst/>
          </a:prstGeom>
          <a:blipFill>
            <a:blip r:embed="rId5" cstate="print"/>
            <a:stretch>
              <a:fillRect/>
            </a:stretch>
          </a:blipFill>
        </p:spPr>
        <p:txBody>
          <a:bodyPr wrap="square" lIns="0" tIns="0" rIns="0" bIns="0" rtlCol="0"/>
          <a:lstStyle/>
          <a:p>
            <a:endParaRPr dirty="0"/>
          </a:p>
        </p:txBody>
      </p:sp>
      <p:sp>
        <p:nvSpPr>
          <p:cNvPr id="15" name="object 15"/>
          <p:cNvSpPr txBox="1"/>
          <p:nvPr/>
        </p:nvSpPr>
        <p:spPr>
          <a:xfrm>
            <a:off x="353671" y="224408"/>
            <a:ext cx="58318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9</a:t>
            </a:r>
            <a:r>
              <a:rPr lang="en-US" sz="1400" b="1" spc="-5" dirty="0" smtClean="0">
                <a:latin typeface="Calibri"/>
                <a:cs typeface="Calibri"/>
              </a:rPr>
              <a:t>/</a:t>
            </a:r>
            <a:r>
              <a:rPr sz="1400" b="1" spc="-5" smtClean="0">
                <a:latin typeface="Calibri"/>
                <a:cs typeface="Calibri"/>
              </a:rPr>
              <a:t>1</a:t>
            </a:r>
            <a:r>
              <a:rPr lang="en-US" sz="1400" b="1" spc="-5" dirty="0" smtClean="0">
                <a:latin typeface="Calibri"/>
                <a:cs typeface="Calibri"/>
              </a:rPr>
              <a:t>7</a:t>
            </a:r>
            <a:endParaRPr sz="1400" dirty="0">
              <a:latin typeface="Calibri"/>
              <a:cs typeface="Calibri"/>
            </a:endParaRPr>
          </a:p>
        </p:txBody>
      </p:sp>
      <p:pic>
        <p:nvPicPr>
          <p:cNvPr id="3074" name="Picture 2" descr="C:\Users\EE25\Desktop\ullu image.png"/>
          <p:cNvPicPr>
            <a:picLocks noChangeAspect="1" noChangeArrowheads="1"/>
          </p:cNvPicPr>
          <p:nvPr/>
        </p:nvPicPr>
        <p:blipFill>
          <a:blip r:embed="rId6" cstate="print"/>
          <a:srcRect/>
          <a:stretch>
            <a:fillRect/>
          </a:stretch>
        </p:blipFill>
        <p:spPr bwMode="auto">
          <a:xfrm>
            <a:off x="4191000" y="1257300"/>
            <a:ext cx="1466850" cy="1771650"/>
          </a:xfrm>
          <a:prstGeom prst="rect">
            <a:avLst/>
          </a:prstGeom>
        </p:spPr>
        <p:style>
          <a:lnRef idx="0">
            <a:schemeClr val="dk1"/>
          </a:lnRef>
          <a:fillRef idx="3">
            <a:schemeClr val="dk1"/>
          </a:fillRef>
          <a:effectRef idx="3">
            <a:schemeClr val="dk1"/>
          </a:effectRef>
          <a:fontRef idx="minor">
            <a:schemeClr val="lt1"/>
          </a:fontRef>
        </p:style>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926828" y="510028"/>
            <a:ext cx="5931535" cy="0"/>
          </a:xfrm>
          <a:custGeom>
            <a:avLst/>
            <a:gdLst/>
            <a:ahLst/>
            <a:cxnLst/>
            <a:rect l="l" t="t" r="r" b="b"/>
            <a:pathLst>
              <a:path w="5931534">
                <a:moveTo>
                  <a:pt x="0" y="0"/>
                </a:moveTo>
                <a:lnTo>
                  <a:pt x="5931133" y="0"/>
                </a:lnTo>
              </a:path>
            </a:pathLst>
          </a:custGeom>
          <a:ln w="19024">
            <a:solidFill>
              <a:srgbClr val="FDFDFD"/>
            </a:solidFill>
          </a:ln>
        </p:spPr>
        <p:txBody>
          <a:bodyPr wrap="square" lIns="0" tIns="0" rIns="0" bIns="0" rtlCol="0"/>
          <a:lstStyle/>
          <a:p>
            <a:endParaRPr dirty="0"/>
          </a:p>
        </p:txBody>
      </p:sp>
      <p:sp>
        <p:nvSpPr>
          <p:cNvPr id="4" name="object 4"/>
          <p:cNvSpPr/>
          <p:nvPr/>
        </p:nvSpPr>
        <p:spPr>
          <a:xfrm>
            <a:off x="0" y="510028"/>
            <a:ext cx="328295" cy="0"/>
          </a:xfrm>
          <a:custGeom>
            <a:avLst/>
            <a:gdLst/>
            <a:ahLst/>
            <a:cxnLst/>
            <a:rect l="l" t="t" r="r" b="b"/>
            <a:pathLst>
              <a:path w="328295">
                <a:moveTo>
                  <a:pt x="0" y="0"/>
                </a:moveTo>
                <a:lnTo>
                  <a:pt x="328101" y="0"/>
                </a:lnTo>
              </a:path>
            </a:pathLst>
          </a:custGeom>
          <a:ln w="19024">
            <a:solidFill>
              <a:srgbClr val="FDFDFD"/>
            </a:solidFill>
          </a:ln>
        </p:spPr>
        <p:txBody>
          <a:bodyPr wrap="square" lIns="0" tIns="0" rIns="0" bIns="0" rtlCol="0"/>
          <a:lstStyle/>
          <a:p>
            <a:endParaRPr dirty="0"/>
          </a:p>
        </p:txBody>
      </p:sp>
      <p:sp>
        <p:nvSpPr>
          <p:cNvPr id="5" name="object 5"/>
          <p:cNvSpPr/>
          <p:nvPr/>
        </p:nvSpPr>
        <p:spPr>
          <a:xfrm>
            <a:off x="0" y="5865013"/>
            <a:ext cx="6857986" cy="3507567"/>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328104" y="190143"/>
            <a:ext cx="598805" cy="592455"/>
          </a:xfrm>
          <a:custGeom>
            <a:avLst/>
            <a:gdLst/>
            <a:ahLst/>
            <a:cxnLst/>
            <a:rect l="l" t="t" r="r" b="b"/>
            <a:pathLst>
              <a:path w="598805" h="592455">
                <a:moveTo>
                  <a:pt x="0" y="0"/>
                </a:moveTo>
                <a:lnTo>
                  <a:pt x="598723" y="0"/>
                </a:lnTo>
                <a:lnTo>
                  <a:pt x="598723" y="592197"/>
                </a:lnTo>
                <a:lnTo>
                  <a:pt x="0" y="592197"/>
                </a:lnTo>
                <a:lnTo>
                  <a:pt x="0" y="0"/>
                </a:lnTo>
                <a:close/>
              </a:path>
            </a:pathLst>
          </a:custGeom>
          <a:solidFill>
            <a:srgbClr val="FDFDFD"/>
          </a:solidFill>
        </p:spPr>
        <p:txBody>
          <a:bodyPr wrap="square" lIns="0" tIns="0" rIns="0" bIns="0" rtlCol="0"/>
          <a:lstStyle/>
          <a:p>
            <a:endParaRPr dirty="0"/>
          </a:p>
        </p:txBody>
      </p:sp>
      <p:sp>
        <p:nvSpPr>
          <p:cNvPr id="7" name="object 7"/>
          <p:cNvSpPr/>
          <p:nvPr/>
        </p:nvSpPr>
        <p:spPr>
          <a:xfrm>
            <a:off x="302729" y="644656"/>
            <a:ext cx="6259607" cy="8420750"/>
          </a:xfrm>
          <a:prstGeom prst="rect">
            <a:avLst/>
          </a:prstGeom>
          <a:blipFill>
            <a:blip r:embed="rId4" cstate="print"/>
            <a:stretch>
              <a:fillRect/>
            </a:stretch>
          </a:blipFill>
        </p:spPr>
        <p:txBody>
          <a:bodyPr wrap="square" lIns="0" tIns="0" rIns="0" bIns="0" rtlCol="0"/>
          <a:lstStyle/>
          <a:p>
            <a:endParaRPr dirty="0"/>
          </a:p>
        </p:txBody>
      </p:sp>
      <p:sp>
        <p:nvSpPr>
          <p:cNvPr id="8" name="object 8"/>
          <p:cNvSpPr/>
          <p:nvPr/>
        </p:nvSpPr>
        <p:spPr>
          <a:xfrm>
            <a:off x="4226041" y="1306217"/>
            <a:ext cx="1318895" cy="1553210"/>
          </a:xfrm>
          <a:custGeom>
            <a:avLst/>
            <a:gdLst/>
            <a:ahLst/>
            <a:cxnLst/>
            <a:rect l="l" t="t" r="r" b="b"/>
            <a:pathLst>
              <a:path w="1318895" h="1553210">
                <a:moveTo>
                  <a:pt x="1170797" y="0"/>
                </a:moveTo>
                <a:lnTo>
                  <a:pt x="147874" y="0"/>
                </a:lnTo>
                <a:lnTo>
                  <a:pt x="101274" y="7559"/>
                </a:lnTo>
                <a:lnTo>
                  <a:pt x="60699" y="28617"/>
                </a:lnTo>
                <a:lnTo>
                  <a:pt x="28624" y="60692"/>
                </a:lnTo>
                <a:lnTo>
                  <a:pt x="7574" y="101269"/>
                </a:lnTo>
                <a:lnTo>
                  <a:pt x="0" y="147877"/>
                </a:lnTo>
                <a:lnTo>
                  <a:pt x="0" y="1404952"/>
                </a:lnTo>
                <a:lnTo>
                  <a:pt x="7574" y="1451577"/>
                </a:lnTo>
                <a:lnTo>
                  <a:pt x="28624" y="1492151"/>
                </a:lnTo>
                <a:lnTo>
                  <a:pt x="60699" y="1524201"/>
                </a:lnTo>
                <a:lnTo>
                  <a:pt x="101274" y="1545276"/>
                </a:lnTo>
                <a:lnTo>
                  <a:pt x="147874" y="1552851"/>
                </a:lnTo>
                <a:lnTo>
                  <a:pt x="1170797" y="1552851"/>
                </a:lnTo>
                <a:lnTo>
                  <a:pt x="1217422" y="1545276"/>
                </a:lnTo>
                <a:lnTo>
                  <a:pt x="1257997" y="1524201"/>
                </a:lnTo>
                <a:lnTo>
                  <a:pt x="1290072" y="1492151"/>
                </a:lnTo>
                <a:lnTo>
                  <a:pt x="1311122" y="1451577"/>
                </a:lnTo>
                <a:lnTo>
                  <a:pt x="1318697" y="1404952"/>
                </a:lnTo>
                <a:lnTo>
                  <a:pt x="1318697" y="147877"/>
                </a:lnTo>
                <a:lnTo>
                  <a:pt x="1311122" y="101269"/>
                </a:lnTo>
                <a:lnTo>
                  <a:pt x="1290072" y="60692"/>
                </a:lnTo>
                <a:lnTo>
                  <a:pt x="1257997" y="28617"/>
                </a:lnTo>
                <a:lnTo>
                  <a:pt x="1217422" y="7559"/>
                </a:lnTo>
                <a:lnTo>
                  <a:pt x="1170797" y="0"/>
                </a:lnTo>
                <a:close/>
              </a:path>
            </a:pathLst>
          </a:custGeom>
          <a:ln w="9524">
            <a:solidFill>
              <a:srgbClr val="A8AAAE"/>
            </a:solidFill>
          </a:ln>
        </p:spPr>
        <p:txBody>
          <a:bodyPr wrap="square" lIns="0" tIns="0" rIns="0" bIns="0" rtlCol="0"/>
          <a:lstStyle/>
          <a:p>
            <a:endParaRPr dirty="0"/>
          </a:p>
        </p:txBody>
      </p:sp>
      <p:sp>
        <p:nvSpPr>
          <p:cNvPr id="9" name="object 9"/>
          <p:cNvSpPr/>
          <p:nvPr/>
        </p:nvSpPr>
        <p:spPr>
          <a:xfrm>
            <a:off x="4355416" y="2891744"/>
            <a:ext cx="1273810" cy="79375"/>
          </a:xfrm>
          <a:custGeom>
            <a:avLst/>
            <a:gdLst/>
            <a:ahLst/>
            <a:cxnLst/>
            <a:rect l="l" t="t" r="r" b="b"/>
            <a:pathLst>
              <a:path w="1273810" h="79375">
                <a:moveTo>
                  <a:pt x="1153572" y="78849"/>
                </a:moveTo>
                <a:lnTo>
                  <a:pt x="130649" y="78849"/>
                </a:lnTo>
                <a:lnTo>
                  <a:pt x="89924" y="73099"/>
                </a:lnTo>
                <a:lnTo>
                  <a:pt x="53499" y="56974"/>
                </a:lnTo>
                <a:lnTo>
                  <a:pt x="22974" y="32074"/>
                </a:lnTo>
                <a:lnTo>
                  <a:pt x="0" y="0"/>
                </a:lnTo>
                <a:lnTo>
                  <a:pt x="15999" y="7324"/>
                </a:lnTo>
                <a:lnTo>
                  <a:pt x="32924" y="12724"/>
                </a:lnTo>
                <a:lnTo>
                  <a:pt x="50649" y="16074"/>
                </a:lnTo>
                <a:lnTo>
                  <a:pt x="69024" y="17224"/>
                </a:lnTo>
                <a:lnTo>
                  <a:pt x="1273322" y="17224"/>
                </a:lnTo>
                <a:lnTo>
                  <a:pt x="1272822" y="18149"/>
                </a:lnTo>
                <a:lnTo>
                  <a:pt x="1240772" y="50224"/>
                </a:lnTo>
                <a:lnTo>
                  <a:pt x="1200197" y="71274"/>
                </a:lnTo>
                <a:lnTo>
                  <a:pt x="1153572" y="78849"/>
                </a:lnTo>
                <a:close/>
              </a:path>
            </a:pathLst>
          </a:custGeom>
          <a:solidFill>
            <a:srgbClr val="FDC32A"/>
          </a:solidFill>
        </p:spPr>
        <p:txBody>
          <a:bodyPr wrap="square" lIns="0" tIns="0" rIns="0" bIns="0" rtlCol="0"/>
          <a:lstStyle/>
          <a:p>
            <a:endParaRPr dirty="0"/>
          </a:p>
        </p:txBody>
      </p:sp>
      <p:sp>
        <p:nvSpPr>
          <p:cNvPr id="10" name="object 10"/>
          <p:cNvSpPr/>
          <p:nvPr/>
        </p:nvSpPr>
        <p:spPr>
          <a:xfrm>
            <a:off x="5447364" y="1434969"/>
            <a:ext cx="209550" cy="1474470"/>
          </a:xfrm>
          <a:custGeom>
            <a:avLst/>
            <a:gdLst/>
            <a:ahLst/>
            <a:cxnLst/>
            <a:rect l="l" t="t" r="r" b="b"/>
            <a:pathLst>
              <a:path w="209550" h="1474470">
                <a:moveTo>
                  <a:pt x="181374" y="1473999"/>
                </a:moveTo>
                <a:lnTo>
                  <a:pt x="0" y="1473999"/>
                </a:lnTo>
                <a:lnTo>
                  <a:pt x="46624" y="1466424"/>
                </a:lnTo>
                <a:lnTo>
                  <a:pt x="87199" y="1445374"/>
                </a:lnTo>
                <a:lnTo>
                  <a:pt x="119274" y="1413299"/>
                </a:lnTo>
                <a:lnTo>
                  <a:pt x="140324" y="1372724"/>
                </a:lnTo>
                <a:lnTo>
                  <a:pt x="147899" y="1326099"/>
                </a:lnTo>
                <a:lnTo>
                  <a:pt x="147899" y="69044"/>
                </a:lnTo>
                <a:lnTo>
                  <a:pt x="146749" y="50649"/>
                </a:lnTo>
                <a:lnTo>
                  <a:pt x="143399" y="32922"/>
                </a:lnTo>
                <a:lnTo>
                  <a:pt x="137999" y="15987"/>
                </a:lnTo>
                <a:lnTo>
                  <a:pt x="130674" y="0"/>
                </a:lnTo>
                <a:lnTo>
                  <a:pt x="162724" y="22977"/>
                </a:lnTo>
                <a:lnTo>
                  <a:pt x="187649" y="53492"/>
                </a:lnTo>
                <a:lnTo>
                  <a:pt x="203774" y="89934"/>
                </a:lnTo>
                <a:lnTo>
                  <a:pt x="209524" y="130667"/>
                </a:lnTo>
                <a:lnTo>
                  <a:pt x="209524" y="1387724"/>
                </a:lnTo>
                <a:lnTo>
                  <a:pt x="201949" y="1434349"/>
                </a:lnTo>
                <a:lnTo>
                  <a:pt x="181374" y="1473999"/>
                </a:lnTo>
                <a:close/>
              </a:path>
            </a:pathLst>
          </a:custGeom>
          <a:solidFill>
            <a:srgbClr val="FDC32A"/>
          </a:solidFill>
        </p:spPr>
        <p:txBody>
          <a:bodyPr wrap="square" lIns="0" tIns="0" rIns="0" bIns="0" rtlCol="0"/>
          <a:lstStyle/>
          <a:p>
            <a:endParaRPr dirty="0"/>
          </a:p>
        </p:txBody>
      </p:sp>
      <p:sp>
        <p:nvSpPr>
          <p:cNvPr id="11" name="object 11"/>
          <p:cNvSpPr txBox="1"/>
          <p:nvPr/>
        </p:nvSpPr>
        <p:spPr>
          <a:xfrm>
            <a:off x="1532521" y="2509490"/>
            <a:ext cx="953135" cy="374718"/>
          </a:xfrm>
          <a:prstGeom prst="rect">
            <a:avLst/>
          </a:prstGeom>
        </p:spPr>
        <p:txBody>
          <a:bodyPr vert="horz" wrap="square" lIns="0" tIns="12700" rIns="0" bIns="0" rtlCol="0">
            <a:spAutoFit/>
          </a:bodyPr>
          <a:lstStyle/>
          <a:p>
            <a:pPr marL="12700" marR="5080">
              <a:lnSpc>
                <a:spcPct val="111400"/>
              </a:lnSpc>
              <a:spcBef>
                <a:spcPts val="100"/>
              </a:spcBef>
            </a:pPr>
            <a:r>
              <a:rPr sz="1100" b="1" spc="-5" dirty="0">
                <a:solidFill>
                  <a:srgbClr val="363434"/>
                </a:solidFill>
                <a:latin typeface="Times New Roman" pitchFamily="18" charset="0"/>
                <a:cs typeface="Times New Roman" pitchFamily="18" charset="0"/>
              </a:rPr>
              <a:t>Principal  JECRC,</a:t>
            </a:r>
            <a:r>
              <a:rPr sz="1100" b="1" spc="-90" dirty="0">
                <a:solidFill>
                  <a:srgbClr val="363434"/>
                </a:solidFill>
                <a:latin typeface="Times New Roman" pitchFamily="18" charset="0"/>
                <a:cs typeface="Times New Roman" pitchFamily="18" charset="0"/>
              </a:rPr>
              <a:t> </a:t>
            </a:r>
            <a:r>
              <a:rPr sz="1100" b="1" spc="-5" dirty="0">
                <a:solidFill>
                  <a:srgbClr val="363434"/>
                </a:solidFill>
                <a:latin typeface="Times New Roman" pitchFamily="18" charset="0"/>
                <a:cs typeface="Times New Roman" pitchFamily="18" charset="0"/>
              </a:rPr>
              <a:t>Jaipur</a:t>
            </a:r>
            <a:endParaRPr sz="1100" dirty="0">
              <a:latin typeface="Times New Roman" pitchFamily="18" charset="0"/>
              <a:cs typeface="Times New Roman" pitchFamily="18" charset="0"/>
            </a:endParaRPr>
          </a:p>
        </p:txBody>
      </p:sp>
      <p:sp>
        <p:nvSpPr>
          <p:cNvPr id="12" name="object 12"/>
          <p:cNvSpPr txBox="1"/>
          <p:nvPr/>
        </p:nvSpPr>
        <p:spPr>
          <a:xfrm>
            <a:off x="2578310" y="3356524"/>
            <a:ext cx="1330960" cy="561975"/>
          </a:xfrm>
          <a:prstGeom prst="rect">
            <a:avLst/>
          </a:prstGeom>
        </p:spPr>
        <p:txBody>
          <a:bodyPr vert="horz" wrap="square" lIns="0" tIns="14604" rIns="0" bIns="0" rtlCol="0">
            <a:spAutoFit/>
          </a:bodyPr>
          <a:lstStyle/>
          <a:p>
            <a:pPr marL="12700">
              <a:lnSpc>
                <a:spcPct val="100000"/>
              </a:lnSpc>
              <a:spcBef>
                <a:spcPts val="114"/>
              </a:spcBef>
            </a:pPr>
            <a:r>
              <a:rPr sz="3500" i="1" spc="-565" dirty="0">
                <a:solidFill>
                  <a:srgbClr val="A02A2D"/>
                </a:solidFill>
                <a:latin typeface="Arial"/>
                <a:cs typeface="Arial"/>
              </a:rPr>
              <a:t>Message</a:t>
            </a:r>
            <a:endParaRPr sz="3500" dirty="0">
              <a:latin typeface="Arial"/>
              <a:cs typeface="Arial"/>
            </a:endParaRPr>
          </a:p>
        </p:txBody>
      </p:sp>
      <p:sp>
        <p:nvSpPr>
          <p:cNvPr id="13" name="object 13"/>
          <p:cNvSpPr txBox="1"/>
          <p:nvPr/>
        </p:nvSpPr>
        <p:spPr>
          <a:xfrm>
            <a:off x="764918" y="4081479"/>
            <a:ext cx="4971415" cy="2428870"/>
          </a:xfrm>
          <a:prstGeom prst="rect">
            <a:avLst/>
          </a:prstGeom>
        </p:spPr>
        <p:txBody>
          <a:bodyPr vert="horz" wrap="square" lIns="0" tIns="20320" rIns="0" bIns="0" rtlCol="0">
            <a:spAutoFit/>
          </a:bodyPr>
          <a:lstStyle/>
          <a:p>
            <a:pPr marL="12700" marR="13970" algn="just">
              <a:lnSpc>
                <a:spcPts val="1420"/>
              </a:lnSpc>
              <a:spcBef>
                <a:spcPts val="160"/>
              </a:spcBef>
            </a:pP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desire can change nothing, </a:t>
            </a: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destination </a:t>
            </a:r>
            <a:r>
              <a:rPr sz="1200" spc="-5">
                <a:latin typeface="Times New Roman" pitchFamily="18" charset="0"/>
                <a:cs typeface="Times New Roman" pitchFamily="18" charset="0"/>
              </a:rPr>
              <a:t>can </a:t>
            </a:r>
            <a:r>
              <a:rPr sz="1200" spc="-5" smtClean="0">
                <a:latin typeface="Times New Roman" pitchFamily="18" charset="0"/>
                <a:cs typeface="Times New Roman" pitchFamily="18" charset="0"/>
              </a:rPr>
              <a:t>change</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something </a:t>
            </a:r>
            <a:r>
              <a:rPr sz="1200" spc="-5" dirty="0">
                <a:latin typeface="Times New Roman" pitchFamily="18" charset="0"/>
                <a:cs typeface="Times New Roman" pitchFamily="18" charset="0"/>
              </a:rPr>
              <a:t>but </a:t>
            </a: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determination can change everything. Life is </a:t>
            </a: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set </a:t>
            </a:r>
            <a:r>
              <a:rPr sz="1200" spc="-5">
                <a:latin typeface="Times New Roman" pitchFamily="18" charset="0"/>
                <a:cs typeface="Times New Roman" pitchFamily="18" charset="0"/>
              </a:rPr>
              <a:t>of </a:t>
            </a:r>
            <a:r>
              <a:rPr sz="1200" spc="-5" smtClean="0">
                <a:latin typeface="Times New Roman" pitchFamily="18" charset="0"/>
                <a:cs typeface="Times New Roman" pitchFamily="18" charset="0"/>
              </a:rPr>
              <a:t>problems</a:t>
            </a:r>
            <a:r>
              <a:rPr lang="en-IN" sz="1200" spc="-5" dirty="0" smtClean="0">
                <a:latin typeface="Times New Roman" pitchFamily="18" charset="0"/>
                <a:cs typeface="Times New Roman" pitchFamily="18" charset="0"/>
              </a:rPr>
              <a:t>, </a:t>
            </a:r>
            <a:r>
              <a:rPr lang="en-IN" sz="1200" spc="-5" dirty="0">
                <a:latin typeface="Times New Roman" pitchFamily="18" charset="0"/>
                <a:cs typeface="Times New Roman" pitchFamily="18" charset="0"/>
              </a:rPr>
              <a:t> </a:t>
            </a:r>
            <a:r>
              <a:rPr lang="en-IN" sz="1200" spc="-5" dirty="0" smtClean="0">
                <a:latin typeface="Times New Roman" pitchFamily="18" charset="0"/>
                <a:cs typeface="Times New Roman" pitchFamily="18" charset="0"/>
              </a:rPr>
              <a:t>a</a:t>
            </a:r>
            <a:r>
              <a:rPr sz="1200" spc="-5" smtClean="0">
                <a:latin typeface="Times New Roman" pitchFamily="18" charset="0"/>
                <a:cs typeface="Times New Roman" pitchFamily="18" charset="0"/>
              </a:rPr>
              <a:t>n </a:t>
            </a:r>
            <a:r>
              <a:rPr sz="1200" spc="-5" dirty="0">
                <a:latin typeface="Times New Roman" pitchFamily="18" charset="0"/>
                <a:cs typeface="Times New Roman" pitchFamily="18" charset="0"/>
              </a:rPr>
              <a:t>engineer has to solve </a:t>
            </a:r>
            <a:r>
              <a:rPr sz="1200" spc="-5">
                <a:latin typeface="Times New Roman" pitchFamily="18" charset="0"/>
                <a:cs typeface="Times New Roman" pitchFamily="18" charset="0"/>
              </a:rPr>
              <a:t>the </a:t>
            </a:r>
            <a:r>
              <a:rPr sz="1200" spc="-5" smtClean="0">
                <a:latin typeface="Times New Roman" pitchFamily="18" charset="0"/>
                <a:cs typeface="Times New Roman" pitchFamily="18" charset="0"/>
              </a:rPr>
              <a:t>problem</a:t>
            </a:r>
            <a:r>
              <a:rPr lang="en-IN" sz="1200" spc="-5" dirty="0" smtClean="0">
                <a:latin typeface="Times New Roman" pitchFamily="18" charset="0"/>
                <a:cs typeface="Times New Roman" pitchFamily="18" charset="0"/>
              </a:rPr>
              <a:t>s</a:t>
            </a:r>
            <a:r>
              <a:rPr sz="1200" spc="-5" smtClean="0">
                <a:latin typeface="Times New Roman" pitchFamily="18" charset="0"/>
                <a:cs typeface="Times New Roman" pitchFamily="18" charset="0"/>
              </a:rPr>
              <a:t> </a:t>
            </a:r>
            <a:r>
              <a:rPr sz="1200" spc="-5" dirty="0">
                <a:latin typeface="Times New Roman" pitchFamily="18" charset="0"/>
                <a:cs typeface="Times New Roman" pitchFamily="18" charset="0"/>
              </a:rPr>
              <a:t>in their domain areas </a:t>
            </a:r>
            <a:r>
              <a:rPr sz="1200" spc="-5">
                <a:latin typeface="Times New Roman" pitchFamily="18" charset="0"/>
                <a:cs typeface="Times New Roman" pitchFamily="18" charset="0"/>
              </a:rPr>
              <a:t>with </a:t>
            </a:r>
            <a:r>
              <a:rPr sz="1200" spc="-5" smtClean="0">
                <a:latin typeface="Times New Roman" pitchFamily="18" charset="0"/>
                <a:cs typeface="Times New Roman" pitchFamily="18" charset="0"/>
              </a:rPr>
              <a:t>strong </a:t>
            </a:r>
            <a:r>
              <a:rPr sz="1200" spc="-5" dirty="0">
                <a:latin typeface="Times New Roman" pitchFamily="18" charset="0"/>
                <a:cs typeface="Times New Roman" pitchFamily="18" charset="0"/>
              </a:rPr>
              <a:t>innovative </a:t>
            </a:r>
            <a:r>
              <a:rPr sz="1200" spc="-5">
                <a:latin typeface="Times New Roman" pitchFamily="18" charset="0"/>
                <a:cs typeface="Times New Roman" pitchFamily="18" charset="0"/>
              </a:rPr>
              <a:t>ideas </a:t>
            </a:r>
            <a:r>
              <a:rPr lang="en-IN" sz="1200" spc="-5" dirty="0" smtClean="0">
                <a:latin typeface="Times New Roman" pitchFamily="18" charset="0"/>
                <a:cs typeface="Times New Roman" pitchFamily="18" charset="0"/>
              </a:rPr>
              <a:t>and</a:t>
            </a:r>
            <a:r>
              <a:rPr sz="1200" spc="-5" smtClean="0">
                <a:latin typeface="Times New Roman" pitchFamily="18" charset="0"/>
                <a:cs typeface="Times New Roman" pitchFamily="18" charset="0"/>
              </a:rPr>
              <a:t> </a:t>
            </a:r>
            <a:r>
              <a:rPr sz="1200" spc="-5" dirty="0">
                <a:latin typeface="Times New Roman" pitchFamily="18" charset="0"/>
                <a:cs typeface="Times New Roman" pitchFamily="18" charset="0"/>
              </a:rPr>
              <a:t>scientific knowledge. Your  commitment to become an engineer by denoting your journey in  </a:t>
            </a:r>
            <a:r>
              <a:rPr sz="1200" spc="-5">
                <a:latin typeface="Times New Roman" pitchFamily="18" charset="0"/>
                <a:cs typeface="Times New Roman" pitchFamily="18" charset="0"/>
              </a:rPr>
              <a:t>Jaipur </a:t>
            </a:r>
            <a:r>
              <a:rPr lang="en-IN" sz="1200" spc="-5" dirty="0" smtClean="0">
                <a:latin typeface="Times New Roman" pitchFamily="18" charset="0"/>
                <a:cs typeface="Times New Roman" pitchFamily="18" charset="0"/>
              </a:rPr>
              <a:t>E</a:t>
            </a:r>
            <a:r>
              <a:rPr sz="1200" spc="-5" smtClean="0">
                <a:latin typeface="Times New Roman" pitchFamily="18" charset="0"/>
                <a:cs typeface="Times New Roman" pitchFamily="18" charset="0"/>
              </a:rPr>
              <a:t>ngineering </a:t>
            </a:r>
            <a:r>
              <a:rPr lang="en-IN" sz="1200" spc="-5" dirty="0" smtClean="0">
                <a:latin typeface="Times New Roman" pitchFamily="18" charset="0"/>
                <a:cs typeface="Times New Roman" pitchFamily="18" charset="0"/>
              </a:rPr>
              <a:t>C</a:t>
            </a:r>
            <a:r>
              <a:rPr sz="1200" spc="-5" smtClean="0">
                <a:latin typeface="Times New Roman" pitchFamily="18" charset="0"/>
                <a:cs typeface="Times New Roman" pitchFamily="18" charset="0"/>
              </a:rPr>
              <a:t>ollege </a:t>
            </a:r>
            <a:r>
              <a:rPr sz="1200" spc="-5">
                <a:latin typeface="Times New Roman" pitchFamily="18" charset="0"/>
                <a:cs typeface="Times New Roman" pitchFamily="18" charset="0"/>
              </a:rPr>
              <a:t>and </a:t>
            </a:r>
            <a:r>
              <a:rPr lang="en-IN" sz="1200" spc="-5" dirty="0" smtClean="0">
                <a:latin typeface="Times New Roman" pitchFamily="18" charset="0"/>
                <a:cs typeface="Times New Roman" pitchFamily="18" charset="0"/>
              </a:rPr>
              <a:t>R</a:t>
            </a:r>
            <a:r>
              <a:rPr sz="1200" spc="-5" smtClean="0">
                <a:latin typeface="Times New Roman" pitchFamily="18" charset="0"/>
                <a:cs typeface="Times New Roman" pitchFamily="18" charset="0"/>
              </a:rPr>
              <a:t>esearch </a:t>
            </a:r>
            <a:r>
              <a:rPr lang="en-IN" sz="1200" spc="-5" dirty="0" smtClean="0">
                <a:latin typeface="Times New Roman" pitchFamily="18" charset="0"/>
                <a:cs typeface="Times New Roman" pitchFamily="18" charset="0"/>
              </a:rPr>
              <a:t>C</a:t>
            </a:r>
            <a:r>
              <a:rPr sz="1200" spc="-5" smtClean="0">
                <a:latin typeface="Times New Roman" pitchFamily="18" charset="0"/>
                <a:cs typeface="Times New Roman" pitchFamily="18" charset="0"/>
              </a:rPr>
              <a:t>enter </a:t>
            </a:r>
            <a:r>
              <a:rPr sz="1200" spc="-5" dirty="0">
                <a:latin typeface="Times New Roman" pitchFamily="18" charset="0"/>
                <a:cs typeface="Times New Roman" pitchFamily="18" charset="0"/>
              </a:rPr>
              <a:t>will </a:t>
            </a:r>
            <a:r>
              <a:rPr sz="1200" spc="-5">
                <a:latin typeface="Times New Roman" pitchFamily="18" charset="0"/>
                <a:cs typeface="Times New Roman" pitchFamily="18" charset="0"/>
              </a:rPr>
              <a:t>be </a:t>
            </a:r>
            <a:r>
              <a:rPr sz="1200" spc="-5" smtClean="0">
                <a:latin typeface="Times New Roman" pitchFamily="18" charset="0"/>
                <a:cs typeface="Times New Roman" pitchFamily="18" charset="0"/>
              </a:rPr>
              <a:t>fruitful</a:t>
            </a:r>
            <a:r>
              <a:rPr lang="en-IN" sz="1200" spc="-5" dirty="0" smtClean="0">
                <a:latin typeface="Times New Roman" pitchFamily="18" charset="0"/>
                <a:cs typeface="Times New Roman" pitchFamily="18" charset="0"/>
              </a:rPr>
              <a:t> and</a:t>
            </a:r>
            <a:r>
              <a:rPr sz="1200" smtClean="0">
                <a:latin typeface="Times New Roman" pitchFamily="18" charset="0"/>
                <a:cs typeface="Times New Roman" pitchFamily="18" charset="0"/>
              </a:rPr>
              <a:t>  </a:t>
            </a:r>
            <a:r>
              <a:rPr sz="1200" spc="-5" dirty="0">
                <a:latin typeface="Times New Roman" pitchFamily="18" charset="0"/>
                <a:cs typeface="Times New Roman" pitchFamily="18" charset="0"/>
              </a:rPr>
              <a:t>enjoyable in </a:t>
            </a:r>
            <a:r>
              <a:rPr sz="1200" spc="-5">
                <a:latin typeface="Times New Roman" pitchFamily="18" charset="0"/>
                <a:cs typeface="Times New Roman" pitchFamily="18" charset="0"/>
              </a:rPr>
              <a:t>every </a:t>
            </a:r>
            <a:r>
              <a:rPr sz="1200" spc="-5" smtClean="0">
                <a:latin typeface="Times New Roman" pitchFamily="18" charset="0"/>
                <a:cs typeface="Times New Roman" pitchFamily="18" charset="0"/>
              </a:rPr>
              <a:t>aspect</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the </a:t>
            </a:r>
            <a:r>
              <a:rPr sz="1200" spc="-5" dirty="0">
                <a:latin typeface="Times New Roman" pitchFamily="18" charset="0"/>
                <a:cs typeface="Times New Roman" pitchFamily="18" charset="0"/>
              </a:rPr>
              <a:t>experience you gain from </a:t>
            </a:r>
            <a:r>
              <a:rPr sz="1200" spc="-5">
                <a:latin typeface="Times New Roman" pitchFamily="18" charset="0"/>
                <a:cs typeface="Times New Roman" pitchFamily="18" charset="0"/>
              </a:rPr>
              <a:t>here </a:t>
            </a:r>
            <a:r>
              <a:rPr lang="en-IN" sz="1200" spc="-5" dirty="0" smtClean="0">
                <a:latin typeface="Times New Roman" pitchFamily="18" charset="0"/>
                <a:cs typeface="Times New Roman" pitchFamily="18" charset="0"/>
              </a:rPr>
              <a:t>and</a:t>
            </a:r>
            <a:r>
              <a:rPr sz="1200" smtClean="0">
                <a:latin typeface="Times New Roman" pitchFamily="18" charset="0"/>
                <a:cs typeface="Times New Roman" pitchFamily="18" charset="0"/>
              </a:rPr>
              <a:t> </a:t>
            </a:r>
            <a:r>
              <a:rPr sz="1200" spc="-5" smtClean="0">
                <a:latin typeface="Times New Roman" pitchFamily="18" charset="0"/>
                <a:cs typeface="Times New Roman" pitchFamily="18" charset="0"/>
              </a:rPr>
              <a:t>the </a:t>
            </a:r>
            <a:r>
              <a:rPr sz="1200" spc="-5" dirty="0">
                <a:latin typeface="Times New Roman" pitchFamily="18" charset="0"/>
                <a:cs typeface="Times New Roman" pitchFamily="18" charset="0"/>
              </a:rPr>
              <a:t>moments you spend</a:t>
            </a:r>
            <a:r>
              <a:rPr sz="1200" spc="-10" dirty="0">
                <a:latin typeface="Times New Roman" pitchFamily="18" charset="0"/>
                <a:cs typeface="Times New Roman" pitchFamily="18" charset="0"/>
              </a:rPr>
              <a:t> </a:t>
            </a:r>
            <a:r>
              <a:rPr sz="1200" spc="-5" dirty="0">
                <a:latin typeface="Times New Roman" pitchFamily="18" charset="0"/>
                <a:cs typeface="Times New Roman" pitchFamily="18" charset="0"/>
              </a:rPr>
              <a:t>here.</a:t>
            </a:r>
            <a:endParaRPr sz="1200" dirty="0">
              <a:latin typeface="Times New Roman" pitchFamily="18" charset="0"/>
              <a:cs typeface="Times New Roman" pitchFamily="18" charset="0"/>
            </a:endParaRPr>
          </a:p>
          <a:p>
            <a:pPr marR="6350" algn="ctr">
              <a:lnSpc>
                <a:spcPct val="100000"/>
              </a:lnSpc>
              <a:spcBef>
                <a:spcPts val="1320"/>
              </a:spcBef>
            </a:pPr>
            <a:r>
              <a:rPr sz="1200" spc="-5" dirty="0">
                <a:latin typeface="Times New Roman" pitchFamily="18" charset="0"/>
                <a:cs typeface="Times New Roman" pitchFamily="18" charset="0"/>
              </a:rPr>
              <a:t>Best</a:t>
            </a:r>
            <a:r>
              <a:rPr sz="1200" spc="-10" dirty="0">
                <a:latin typeface="Times New Roman" pitchFamily="18" charset="0"/>
                <a:cs typeface="Times New Roman" pitchFamily="18" charset="0"/>
              </a:rPr>
              <a:t> </a:t>
            </a:r>
            <a:r>
              <a:rPr sz="1200" spc="-5" dirty="0">
                <a:latin typeface="Times New Roman" pitchFamily="18" charset="0"/>
                <a:cs typeface="Times New Roman" pitchFamily="18" charset="0"/>
              </a:rPr>
              <a:t>Wishes</a:t>
            </a:r>
            <a:endParaRPr sz="1200" dirty="0">
              <a:latin typeface="Times New Roman" pitchFamily="18" charset="0"/>
              <a:cs typeface="Times New Roman" pitchFamily="18" charset="0"/>
            </a:endParaRPr>
          </a:p>
          <a:p>
            <a:pPr>
              <a:lnSpc>
                <a:spcPct val="100000"/>
              </a:lnSpc>
              <a:spcBef>
                <a:spcPts val="20"/>
              </a:spcBef>
            </a:pPr>
            <a:endParaRPr sz="1600" dirty="0">
              <a:latin typeface="Times New Roman" pitchFamily="18" charset="0"/>
              <a:cs typeface="Times New Roman" pitchFamily="18" charset="0"/>
            </a:endParaRPr>
          </a:p>
          <a:p>
            <a:pPr marR="5080" algn="r">
              <a:lnSpc>
                <a:spcPct val="100000"/>
              </a:lnSpc>
            </a:pPr>
            <a:r>
              <a:rPr sz="1200" spc="-5" smtClean="0">
                <a:latin typeface="Times New Roman" pitchFamily="18" charset="0"/>
                <a:cs typeface="Times New Roman" pitchFamily="18" charset="0"/>
              </a:rPr>
              <a:t>Dr</a:t>
            </a:r>
            <a:r>
              <a:rPr sz="1200" spc="-5">
                <a:latin typeface="Times New Roman" pitchFamily="18" charset="0"/>
                <a:cs typeface="Times New Roman" pitchFamily="18" charset="0"/>
              </a:rPr>
              <a:t>. </a:t>
            </a:r>
            <a:r>
              <a:rPr sz="1200" spc="-5" smtClean="0">
                <a:latin typeface="Times New Roman" pitchFamily="18" charset="0"/>
                <a:cs typeface="Times New Roman" pitchFamily="18" charset="0"/>
              </a:rPr>
              <a:t>V.</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K</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Chandna</a:t>
            </a:r>
            <a:endParaRPr lang="en-IN" sz="1200" spc="-5" dirty="0" smtClean="0">
              <a:latin typeface="Times New Roman" pitchFamily="18" charset="0"/>
              <a:cs typeface="Times New Roman" pitchFamily="18" charset="0"/>
            </a:endParaRPr>
          </a:p>
          <a:p>
            <a:pPr marR="5080" algn="r">
              <a:lnSpc>
                <a:spcPct val="100000"/>
              </a:lnSpc>
            </a:pPr>
            <a:r>
              <a:rPr lang="en-IN" sz="1200" spc="-5" dirty="0" smtClean="0">
                <a:latin typeface="Times New Roman" pitchFamily="18" charset="0"/>
                <a:cs typeface="Times New Roman" pitchFamily="18" charset="0"/>
              </a:rPr>
              <a:t>Principal </a:t>
            </a:r>
          </a:p>
          <a:p>
            <a:pPr marR="5080" algn="r">
              <a:lnSpc>
                <a:spcPct val="100000"/>
              </a:lnSpc>
            </a:pPr>
            <a:r>
              <a:rPr lang="en-IN" sz="1200" spc="-5" dirty="0" smtClean="0">
                <a:latin typeface="Times New Roman" pitchFamily="18" charset="0"/>
                <a:cs typeface="Times New Roman" pitchFamily="18" charset="0"/>
              </a:rPr>
              <a:t>JECRC, </a:t>
            </a:r>
            <a:r>
              <a:rPr lang="en-IN" sz="1200" spc="-5" dirty="0" err="1" smtClean="0">
                <a:latin typeface="Times New Roman" pitchFamily="18" charset="0"/>
                <a:cs typeface="Times New Roman" pitchFamily="18" charset="0"/>
              </a:rPr>
              <a:t>Jaipur</a:t>
            </a:r>
            <a:r>
              <a:rPr sz="1200" spc="-60" smtClean="0">
                <a:latin typeface="Times New Roman" pitchFamily="18" charset="0"/>
                <a:cs typeface="Times New Roman" pitchFamily="18" charset="0"/>
              </a:rPr>
              <a:t> </a:t>
            </a:r>
            <a:endParaRPr sz="1200" dirty="0">
              <a:latin typeface="Times New Roman" pitchFamily="18" charset="0"/>
              <a:cs typeface="Times New Roman" pitchFamily="18" charset="0"/>
            </a:endParaRPr>
          </a:p>
        </p:txBody>
      </p:sp>
      <p:sp>
        <p:nvSpPr>
          <p:cNvPr id="15" name="object 15"/>
          <p:cNvSpPr/>
          <p:nvPr/>
        </p:nvSpPr>
        <p:spPr>
          <a:xfrm>
            <a:off x="0" y="0"/>
            <a:ext cx="1343032" cy="952498"/>
          </a:xfrm>
          <a:prstGeom prst="rect">
            <a:avLst/>
          </a:prstGeom>
          <a:blipFill>
            <a:blip r:embed="rId5" cstate="print"/>
            <a:stretch>
              <a:fillRect/>
            </a:stretch>
          </a:blipFill>
        </p:spPr>
        <p:txBody>
          <a:bodyPr wrap="square" lIns="0" tIns="0" rIns="0" bIns="0" rtlCol="0"/>
          <a:lstStyle/>
          <a:p>
            <a:endParaRPr dirty="0"/>
          </a:p>
        </p:txBody>
      </p:sp>
      <p:sp>
        <p:nvSpPr>
          <p:cNvPr id="16" name="object 16"/>
          <p:cNvSpPr txBox="1"/>
          <p:nvPr/>
        </p:nvSpPr>
        <p:spPr>
          <a:xfrm>
            <a:off x="353671" y="224408"/>
            <a:ext cx="58318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9</a:t>
            </a:r>
            <a:r>
              <a:rPr sz="1400" b="1" spc="-5" smtClean="0">
                <a:latin typeface="Calibri"/>
                <a:cs typeface="Calibri"/>
              </a:rPr>
              <a:t>/1</a:t>
            </a:r>
            <a:r>
              <a:rPr lang="en-US" sz="1400" b="1" spc="-5" dirty="0" smtClean="0">
                <a:latin typeface="Calibri"/>
                <a:cs typeface="Calibri"/>
              </a:rPr>
              <a:t>7</a:t>
            </a:r>
            <a:endParaRPr sz="1400" dirty="0">
              <a:latin typeface="Calibri"/>
              <a:cs typeface="Calibri"/>
            </a:endParaRPr>
          </a:p>
        </p:txBody>
      </p:sp>
      <p:pic>
        <p:nvPicPr>
          <p:cNvPr id="2050" name="Picture 2" descr="C:\Users\EE25\Desktop\ullu image.png"/>
          <p:cNvPicPr>
            <a:picLocks noChangeAspect="1" noChangeArrowheads="1"/>
          </p:cNvPicPr>
          <p:nvPr/>
        </p:nvPicPr>
        <p:blipFill>
          <a:blip r:embed="rId6" cstate="print"/>
          <a:srcRect/>
          <a:stretch>
            <a:fillRect/>
          </a:stretch>
        </p:blipFill>
        <p:spPr bwMode="auto">
          <a:xfrm>
            <a:off x="4114800" y="1257300"/>
            <a:ext cx="1543050" cy="1695450"/>
          </a:xfrm>
          <a:prstGeom prst="rect">
            <a:avLst/>
          </a:prstGeom>
        </p:spPr>
        <p:style>
          <a:lnRef idx="0">
            <a:schemeClr val="dk1"/>
          </a:lnRef>
          <a:fillRef idx="3">
            <a:schemeClr val="dk1"/>
          </a:fillRef>
          <a:effectRef idx="3">
            <a:schemeClr val="dk1"/>
          </a:effectRef>
          <a:fontRef idx="minor">
            <a:schemeClr val="lt1"/>
          </a:fontRef>
        </p:style>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926828" y="510028"/>
            <a:ext cx="5931535" cy="0"/>
          </a:xfrm>
          <a:custGeom>
            <a:avLst/>
            <a:gdLst/>
            <a:ahLst/>
            <a:cxnLst/>
            <a:rect l="l" t="t" r="r" b="b"/>
            <a:pathLst>
              <a:path w="5931534">
                <a:moveTo>
                  <a:pt x="0" y="0"/>
                </a:moveTo>
                <a:lnTo>
                  <a:pt x="5931133" y="0"/>
                </a:lnTo>
              </a:path>
            </a:pathLst>
          </a:custGeom>
          <a:ln w="19024">
            <a:solidFill>
              <a:srgbClr val="FDFDFD"/>
            </a:solidFill>
          </a:ln>
        </p:spPr>
        <p:txBody>
          <a:bodyPr wrap="square" lIns="0" tIns="0" rIns="0" bIns="0" rtlCol="0"/>
          <a:lstStyle/>
          <a:p>
            <a:endParaRPr dirty="0"/>
          </a:p>
        </p:txBody>
      </p:sp>
      <p:sp>
        <p:nvSpPr>
          <p:cNvPr id="4" name="object 4"/>
          <p:cNvSpPr/>
          <p:nvPr/>
        </p:nvSpPr>
        <p:spPr>
          <a:xfrm>
            <a:off x="0" y="510028"/>
            <a:ext cx="328295" cy="0"/>
          </a:xfrm>
          <a:custGeom>
            <a:avLst/>
            <a:gdLst/>
            <a:ahLst/>
            <a:cxnLst/>
            <a:rect l="l" t="t" r="r" b="b"/>
            <a:pathLst>
              <a:path w="328295">
                <a:moveTo>
                  <a:pt x="0" y="0"/>
                </a:moveTo>
                <a:lnTo>
                  <a:pt x="328101" y="0"/>
                </a:lnTo>
              </a:path>
            </a:pathLst>
          </a:custGeom>
          <a:ln w="19024">
            <a:solidFill>
              <a:srgbClr val="FDFDFD"/>
            </a:solidFill>
          </a:ln>
        </p:spPr>
        <p:txBody>
          <a:bodyPr wrap="square" lIns="0" tIns="0" rIns="0" bIns="0" rtlCol="0"/>
          <a:lstStyle/>
          <a:p>
            <a:endParaRPr dirty="0"/>
          </a:p>
        </p:txBody>
      </p:sp>
      <p:sp>
        <p:nvSpPr>
          <p:cNvPr id="5" name="object 5"/>
          <p:cNvSpPr/>
          <p:nvPr/>
        </p:nvSpPr>
        <p:spPr>
          <a:xfrm>
            <a:off x="0" y="5865013"/>
            <a:ext cx="6857986" cy="3507567"/>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328104" y="190143"/>
            <a:ext cx="598805" cy="592455"/>
          </a:xfrm>
          <a:custGeom>
            <a:avLst/>
            <a:gdLst/>
            <a:ahLst/>
            <a:cxnLst/>
            <a:rect l="l" t="t" r="r" b="b"/>
            <a:pathLst>
              <a:path w="598805" h="592455">
                <a:moveTo>
                  <a:pt x="0" y="0"/>
                </a:moveTo>
                <a:lnTo>
                  <a:pt x="598723" y="0"/>
                </a:lnTo>
                <a:lnTo>
                  <a:pt x="598723" y="592197"/>
                </a:lnTo>
                <a:lnTo>
                  <a:pt x="0" y="592197"/>
                </a:lnTo>
                <a:lnTo>
                  <a:pt x="0" y="0"/>
                </a:lnTo>
                <a:close/>
              </a:path>
            </a:pathLst>
          </a:custGeom>
          <a:solidFill>
            <a:srgbClr val="FDFDFD"/>
          </a:solidFill>
        </p:spPr>
        <p:txBody>
          <a:bodyPr wrap="square" lIns="0" tIns="0" rIns="0" bIns="0" rtlCol="0"/>
          <a:lstStyle/>
          <a:p>
            <a:endParaRPr dirty="0"/>
          </a:p>
        </p:txBody>
      </p:sp>
      <p:sp>
        <p:nvSpPr>
          <p:cNvPr id="7" name="object 7"/>
          <p:cNvSpPr/>
          <p:nvPr/>
        </p:nvSpPr>
        <p:spPr>
          <a:xfrm>
            <a:off x="299241" y="678981"/>
            <a:ext cx="6259487" cy="8420675"/>
          </a:xfrm>
          <a:prstGeom prst="rect">
            <a:avLst/>
          </a:prstGeom>
          <a:blipFill>
            <a:blip r:embed="rId4" cstate="print"/>
            <a:stretch>
              <a:fillRect/>
            </a:stretch>
          </a:blipFill>
        </p:spPr>
        <p:txBody>
          <a:bodyPr wrap="square" lIns="0" tIns="0" rIns="0" bIns="0" rtlCol="0"/>
          <a:lstStyle/>
          <a:p>
            <a:endParaRPr dirty="0"/>
          </a:p>
        </p:txBody>
      </p:sp>
      <p:sp>
        <p:nvSpPr>
          <p:cNvPr id="8" name="object 8"/>
          <p:cNvSpPr/>
          <p:nvPr/>
        </p:nvSpPr>
        <p:spPr>
          <a:xfrm>
            <a:off x="4226041" y="1306217"/>
            <a:ext cx="1318895" cy="1553210"/>
          </a:xfrm>
          <a:custGeom>
            <a:avLst/>
            <a:gdLst/>
            <a:ahLst/>
            <a:cxnLst/>
            <a:rect l="l" t="t" r="r" b="b"/>
            <a:pathLst>
              <a:path w="1318895" h="1553210">
                <a:moveTo>
                  <a:pt x="1170797" y="0"/>
                </a:moveTo>
                <a:lnTo>
                  <a:pt x="147874" y="0"/>
                </a:lnTo>
                <a:lnTo>
                  <a:pt x="101274" y="7559"/>
                </a:lnTo>
                <a:lnTo>
                  <a:pt x="60699" y="28617"/>
                </a:lnTo>
                <a:lnTo>
                  <a:pt x="28624" y="60692"/>
                </a:lnTo>
                <a:lnTo>
                  <a:pt x="7574" y="101269"/>
                </a:lnTo>
                <a:lnTo>
                  <a:pt x="0" y="147877"/>
                </a:lnTo>
                <a:lnTo>
                  <a:pt x="0" y="1404952"/>
                </a:lnTo>
                <a:lnTo>
                  <a:pt x="7574" y="1451577"/>
                </a:lnTo>
                <a:lnTo>
                  <a:pt x="28624" y="1492151"/>
                </a:lnTo>
                <a:lnTo>
                  <a:pt x="60699" y="1524201"/>
                </a:lnTo>
                <a:lnTo>
                  <a:pt x="101274" y="1545276"/>
                </a:lnTo>
                <a:lnTo>
                  <a:pt x="147874" y="1552851"/>
                </a:lnTo>
                <a:lnTo>
                  <a:pt x="1170797" y="1552851"/>
                </a:lnTo>
                <a:lnTo>
                  <a:pt x="1217422" y="1545276"/>
                </a:lnTo>
                <a:lnTo>
                  <a:pt x="1257997" y="1524201"/>
                </a:lnTo>
                <a:lnTo>
                  <a:pt x="1290072" y="1492151"/>
                </a:lnTo>
                <a:lnTo>
                  <a:pt x="1311122" y="1451577"/>
                </a:lnTo>
                <a:lnTo>
                  <a:pt x="1318697" y="1404952"/>
                </a:lnTo>
                <a:lnTo>
                  <a:pt x="1318697" y="147877"/>
                </a:lnTo>
                <a:lnTo>
                  <a:pt x="1311122" y="101269"/>
                </a:lnTo>
                <a:lnTo>
                  <a:pt x="1290072" y="60692"/>
                </a:lnTo>
                <a:lnTo>
                  <a:pt x="1257997" y="28617"/>
                </a:lnTo>
                <a:lnTo>
                  <a:pt x="1217422" y="7559"/>
                </a:lnTo>
                <a:lnTo>
                  <a:pt x="1170797" y="0"/>
                </a:lnTo>
                <a:close/>
              </a:path>
            </a:pathLst>
          </a:custGeom>
          <a:ln w="9524">
            <a:solidFill>
              <a:srgbClr val="A8AAAE"/>
            </a:solidFill>
          </a:ln>
        </p:spPr>
        <p:txBody>
          <a:bodyPr wrap="square" lIns="0" tIns="0" rIns="0" bIns="0" rtlCol="0"/>
          <a:lstStyle/>
          <a:p>
            <a:endParaRPr dirty="0"/>
          </a:p>
        </p:txBody>
      </p:sp>
      <p:sp>
        <p:nvSpPr>
          <p:cNvPr id="9" name="object 9"/>
          <p:cNvSpPr/>
          <p:nvPr/>
        </p:nvSpPr>
        <p:spPr>
          <a:xfrm>
            <a:off x="4355416" y="2891744"/>
            <a:ext cx="1273810" cy="79375"/>
          </a:xfrm>
          <a:custGeom>
            <a:avLst/>
            <a:gdLst/>
            <a:ahLst/>
            <a:cxnLst/>
            <a:rect l="l" t="t" r="r" b="b"/>
            <a:pathLst>
              <a:path w="1273810" h="79375">
                <a:moveTo>
                  <a:pt x="1153572" y="78849"/>
                </a:moveTo>
                <a:lnTo>
                  <a:pt x="130649" y="78849"/>
                </a:lnTo>
                <a:lnTo>
                  <a:pt x="89924" y="73099"/>
                </a:lnTo>
                <a:lnTo>
                  <a:pt x="53499" y="56974"/>
                </a:lnTo>
                <a:lnTo>
                  <a:pt x="22974" y="32074"/>
                </a:lnTo>
                <a:lnTo>
                  <a:pt x="0" y="0"/>
                </a:lnTo>
                <a:lnTo>
                  <a:pt x="15999" y="7324"/>
                </a:lnTo>
                <a:lnTo>
                  <a:pt x="32924" y="12724"/>
                </a:lnTo>
                <a:lnTo>
                  <a:pt x="50649" y="16074"/>
                </a:lnTo>
                <a:lnTo>
                  <a:pt x="69024" y="17224"/>
                </a:lnTo>
                <a:lnTo>
                  <a:pt x="1273322" y="17224"/>
                </a:lnTo>
                <a:lnTo>
                  <a:pt x="1272822" y="18149"/>
                </a:lnTo>
                <a:lnTo>
                  <a:pt x="1240772" y="50224"/>
                </a:lnTo>
                <a:lnTo>
                  <a:pt x="1200197" y="71274"/>
                </a:lnTo>
                <a:lnTo>
                  <a:pt x="1153572" y="78849"/>
                </a:lnTo>
                <a:close/>
              </a:path>
            </a:pathLst>
          </a:custGeom>
          <a:solidFill>
            <a:srgbClr val="FDC32A"/>
          </a:solidFill>
        </p:spPr>
        <p:txBody>
          <a:bodyPr wrap="square" lIns="0" tIns="0" rIns="0" bIns="0" rtlCol="0"/>
          <a:lstStyle/>
          <a:p>
            <a:endParaRPr dirty="0"/>
          </a:p>
        </p:txBody>
      </p:sp>
      <p:sp>
        <p:nvSpPr>
          <p:cNvPr id="10" name="object 10"/>
          <p:cNvSpPr/>
          <p:nvPr/>
        </p:nvSpPr>
        <p:spPr>
          <a:xfrm>
            <a:off x="5447364" y="1434969"/>
            <a:ext cx="209550" cy="1474470"/>
          </a:xfrm>
          <a:custGeom>
            <a:avLst/>
            <a:gdLst/>
            <a:ahLst/>
            <a:cxnLst/>
            <a:rect l="l" t="t" r="r" b="b"/>
            <a:pathLst>
              <a:path w="209550" h="1474470">
                <a:moveTo>
                  <a:pt x="181374" y="1473999"/>
                </a:moveTo>
                <a:lnTo>
                  <a:pt x="0" y="1473999"/>
                </a:lnTo>
                <a:lnTo>
                  <a:pt x="46624" y="1466424"/>
                </a:lnTo>
                <a:lnTo>
                  <a:pt x="87199" y="1445374"/>
                </a:lnTo>
                <a:lnTo>
                  <a:pt x="119274" y="1413299"/>
                </a:lnTo>
                <a:lnTo>
                  <a:pt x="140324" y="1372724"/>
                </a:lnTo>
                <a:lnTo>
                  <a:pt x="147899" y="1326099"/>
                </a:lnTo>
                <a:lnTo>
                  <a:pt x="147899" y="69044"/>
                </a:lnTo>
                <a:lnTo>
                  <a:pt x="146749" y="50649"/>
                </a:lnTo>
                <a:lnTo>
                  <a:pt x="143399" y="32922"/>
                </a:lnTo>
                <a:lnTo>
                  <a:pt x="137999" y="15987"/>
                </a:lnTo>
                <a:lnTo>
                  <a:pt x="130674" y="0"/>
                </a:lnTo>
                <a:lnTo>
                  <a:pt x="162724" y="22977"/>
                </a:lnTo>
                <a:lnTo>
                  <a:pt x="187649" y="53492"/>
                </a:lnTo>
                <a:lnTo>
                  <a:pt x="203774" y="89934"/>
                </a:lnTo>
                <a:lnTo>
                  <a:pt x="209524" y="130667"/>
                </a:lnTo>
                <a:lnTo>
                  <a:pt x="209524" y="1387724"/>
                </a:lnTo>
                <a:lnTo>
                  <a:pt x="201949" y="1434349"/>
                </a:lnTo>
                <a:lnTo>
                  <a:pt x="181374" y="1473999"/>
                </a:lnTo>
                <a:close/>
              </a:path>
            </a:pathLst>
          </a:custGeom>
          <a:solidFill>
            <a:srgbClr val="FDC32A"/>
          </a:solidFill>
        </p:spPr>
        <p:txBody>
          <a:bodyPr wrap="square" lIns="0" tIns="0" rIns="0" bIns="0" rtlCol="0"/>
          <a:lstStyle/>
          <a:p>
            <a:endParaRPr dirty="0"/>
          </a:p>
        </p:txBody>
      </p:sp>
      <p:sp>
        <p:nvSpPr>
          <p:cNvPr id="11" name="object 11"/>
          <p:cNvSpPr txBox="1"/>
          <p:nvPr/>
        </p:nvSpPr>
        <p:spPr>
          <a:xfrm>
            <a:off x="1532521" y="2528539"/>
            <a:ext cx="953135" cy="364490"/>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363434"/>
                </a:solidFill>
                <a:latin typeface="Times New Roman" pitchFamily="18" charset="0"/>
                <a:cs typeface="Times New Roman" pitchFamily="18" charset="0"/>
              </a:rPr>
              <a:t>HOD</a:t>
            </a:r>
            <a:r>
              <a:rPr sz="1100" b="1" spc="-15" dirty="0">
                <a:solidFill>
                  <a:srgbClr val="363434"/>
                </a:solidFill>
                <a:latin typeface="Times New Roman" pitchFamily="18" charset="0"/>
                <a:cs typeface="Times New Roman" pitchFamily="18" charset="0"/>
              </a:rPr>
              <a:t> </a:t>
            </a:r>
            <a:r>
              <a:rPr sz="1100" b="1" spc="-5" dirty="0">
                <a:solidFill>
                  <a:srgbClr val="363434"/>
                </a:solidFill>
                <a:latin typeface="Times New Roman" pitchFamily="18" charset="0"/>
                <a:cs typeface="Times New Roman" pitchFamily="18" charset="0"/>
              </a:rPr>
              <a:t>(EE)</a:t>
            </a:r>
            <a:endParaRPr sz="1100" dirty="0">
              <a:latin typeface="Times New Roman" pitchFamily="18" charset="0"/>
              <a:cs typeface="Times New Roman" pitchFamily="18" charset="0"/>
            </a:endParaRPr>
          </a:p>
          <a:p>
            <a:pPr marL="12700">
              <a:lnSpc>
                <a:spcPct val="100000"/>
              </a:lnSpc>
              <a:spcBef>
                <a:spcPts val="30"/>
              </a:spcBef>
            </a:pPr>
            <a:r>
              <a:rPr sz="1100" b="1" spc="-5" dirty="0">
                <a:solidFill>
                  <a:srgbClr val="363434"/>
                </a:solidFill>
                <a:latin typeface="Times New Roman" pitchFamily="18" charset="0"/>
                <a:cs typeface="Times New Roman" pitchFamily="18" charset="0"/>
              </a:rPr>
              <a:t>JECRC,</a:t>
            </a:r>
            <a:r>
              <a:rPr sz="1100" b="1" spc="-70" dirty="0">
                <a:solidFill>
                  <a:srgbClr val="363434"/>
                </a:solidFill>
                <a:latin typeface="Times New Roman" pitchFamily="18" charset="0"/>
                <a:cs typeface="Times New Roman" pitchFamily="18" charset="0"/>
              </a:rPr>
              <a:t> </a:t>
            </a:r>
            <a:r>
              <a:rPr sz="1100" b="1" spc="-5" dirty="0">
                <a:solidFill>
                  <a:srgbClr val="363434"/>
                </a:solidFill>
                <a:latin typeface="Times New Roman" pitchFamily="18" charset="0"/>
                <a:cs typeface="Times New Roman" pitchFamily="18" charset="0"/>
              </a:rPr>
              <a:t>Jaipur</a:t>
            </a:r>
            <a:endParaRPr sz="1100" dirty="0">
              <a:latin typeface="Times New Roman" pitchFamily="18" charset="0"/>
              <a:cs typeface="Times New Roman" pitchFamily="18" charset="0"/>
            </a:endParaRPr>
          </a:p>
        </p:txBody>
      </p:sp>
      <p:sp>
        <p:nvSpPr>
          <p:cNvPr id="12" name="object 12"/>
          <p:cNvSpPr txBox="1"/>
          <p:nvPr/>
        </p:nvSpPr>
        <p:spPr>
          <a:xfrm>
            <a:off x="2405360" y="3021539"/>
            <a:ext cx="1330960" cy="561975"/>
          </a:xfrm>
          <a:prstGeom prst="rect">
            <a:avLst/>
          </a:prstGeom>
        </p:spPr>
        <p:txBody>
          <a:bodyPr vert="horz" wrap="square" lIns="0" tIns="14604" rIns="0" bIns="0" rtlCol="0">
            <a:spAutoFit/>
          </a:bodyPr>
          <a:lstStyle/>
          <a:p>
            <a:pPr marL="12700">
              <a:lnSpc>
                <a:spcPct val="100000"/>
              </a:lnSpc>
              <a:spcBef>
                <a:spcPts val="114"/>
              </a:spcBef>
            </a:pPr>
            <a:r>
              <a:rPr sz="3500" i="1" spc="-565" dirty="0">
                <a:solidFill>
                  <a:srgbClr val="A02A2D"/>
                </a:solidFill>
                <a:latin typeface="Arial"/>
                <a:cs typeface="Arial"/>
              </a:rPr>
              <a:t>Message</a:t>
            </a:r>
            <a:endParaRPr sz="3500" dirty="0">
              <a:latin typeface="Arial"/>
              <a:cs typeface="Arial"/>
            </a:endParaRPr>
          </a:p>
        </p:txBody>
      </p:sp>
      <p:sp>
        <p:nvSpPr>
          <p:cNvPr id="13" name="object 13"/>
          <p:cNvSpPr txBox="1"/>
          <p:nvPr/>
        </p:nvSpPr>
        <p:spPr>
          <a:xfrm>
            <a:off x="752223" y="3565521"/>
            <a:ext cx="4983480" cy="4447371"/>
          </a:xfrm>
          <a:prstGeom prst="rect">
            <a:avLst/>
          </a:prstGeom>
        </p:spPr>
        <p:txBody>
          <a:bodyPr vert="horz" wrap="square" lIns="0" tIns="20320" rIns="0" bIns="0" rtlCol="0">
            <a:spAutoFit/>
          </a:bodyPr>
          <a:lstStyle/>
          <a:p>
            <a:pPr marL="12700" marR="10795" algn="just">
              <a:lnSpc>
                <a:spcPts val="1420"/>
              </a:lnSpc>
              <a:spcBef>
                <a:spcPts val="160"/>
              </a:spcBef>
            </a:pPr>
            <a:r>
              <a:rPr sz="1200" spc="-5" dirty="0">
                <a:latin typeface="Times New Roman" pitchFamily="18" charset="0"/>
                <a:cs typeface="Times New Roman" pitchFamily="18" charset="0"/>
              </a:rPr>
              <a:t>Nikola Tesla, the well known Serbian- American electrical engineer  is quoted as saying "Electrical sources has revealed to us the true  nature of light has provided us with innumerate appliances and  instruments of precision and has thereby vastly added to the  exactness of </a:t>
            </a:r>
            <a:r>
              <a:rPr sz="1200" spc="-5">
                <a:latin typeface="Times New Roman" pitchFamily="18" charset="0"/>
                <a:cs typeface="Times New Roman" pitchFamily="18" charset="0"/>
              </a:rPr>
              <a:t>our </a:t>
            </a:r>
            <a:r>
              <a:rPr sz="1200" spc="-5" smtClean="0">
                <a:latin typeface="Times New Roman" pitchFamily="18" charset="0"/>
                <a:cs typeface="Times New Roman" pitchFamily="18" charset="0"/>
              </a:rPr>
              <a:t>knowledge"</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His </a:t>
            </a:r>
            <a:r>
              <a:rPr sz="1200" spc="-5" dirty="0">
                <a:latin typeface="Times New Roman" pitchFamily="18" charset="0"/>
                <a:cs typeface="Times New Roman" pitchFamily="18" charset="0"/>
              </a:rPr>
              <a:t>words portray </a:t>
            </a:r>
            <a:r>
              <a:rPr sz="1200" spc="-5">
                <a:latin typeface="Times New Roman" pitchFamily="18" charset="0"/>
                <a:cs typeface="Times New Roman" pitchFamily="18" charset="0"/>
              </a:rPr>
              <a:t>the </a:t>
            </a:r>
            <a:r>
              <a:rPr sz="1200" spc="-5" smtClean="0">
                <a:latin typeface="Times New Roman" pitchFamily="18" charset="0"/>
                <a:cs typeface="Times New Roman" pitchFamily="18" charset="0"/>
              </a:rPr>
              <a:t>immensely</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wide </a:t>
            </a:r>
            <a:r>
              <a:rPr sz="1200" spc="-5" dirty="0">
                <a:latin typeface="Times New Roman" pitchFamily="18" charset="0"/>
                <a:cs typeface="Times New Roman" pitchFamily="18" charset="0"/>
              </a:rPr>
              <a:t>and dynamically changing and ever developing world of  electrical engineering open to electrical</a:t>
            </a:r>
            <a:r>
              <a:rPr sz="1200" spc="305" dirty="0">
                <a:latin typeface="Times New Roman" pitchFamily="18" charset="0"/>
                <a:cs typeface="Times New Roman" pitchFamily="18" charset="0"/>
              </a:rPr>
              <a:t> </a:t>
            </a:r>
            <a:r>
              <a:rPr sz="1200" spc="-5" dirty="0">
                <a:latin typeface="Times New Roman" pitchFamily="18" charset="0"/>
                <a:cs typeface="Times New Roman" pitchFamily="18" charset="0"/>
              </a:rPr>
              <a:t>engineer.</a:t>
            </a:r>
            <a:endParaRPr sz="1200" dirty="0">
              <a:latin typeface="Times New Roman" pitchFamily="18" charset="0"/>
              <a:cs typeface="Times New Roman" pitchFamily="18" charset="0"/>
            </a:endParaRPr>
          </a:p>
          <a:p>
            <a:pPr>
              <a:lnSpc>
                <a:spcPct val="100000"/>
              </a:lnSpc>
              <a:spcBef>
                <a:spcPts val="35"/>
              </a:spcBef>
            </a:pPr>
            <a:endParaRPr sz="1500" dirty="0">
              <a:latin typeface="Times New Roman" pitchFamily="18" charset="0"/>
              <a:cs typeface="Times New Roman" pitchFamily="18" charset="0"/>
            </a:endParaRPr>
          </a:p>
          <a:p>
            <a:pPr marL="24765" marR="8890" algn="just">
              <a:lnSpc>
                <a:spcPts val="1420"/>
              </a:lnSpc>
              <a:spcBef>
                <a:spcPts val="5"/>
              </a:spcBef>
            </a:pPr>
            <a:r>
              <a:rPr sz="1200" spc="-5" dirty="0">
                <a:latin typeface="Times New Roman" pitchFamily="18" charset="0"/>
                <a:cs typeface="Times New Roman" pitchFamily="18" charset="0"/>
              </a:rPr>
              <a:t>It is </a:t>
            </a: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great pleasure to see </a:t>
            </a:r>
            <a:r>
              <a:rPr sz="1200" spc="-5">
                <a:latin typeface="Times New Roman" pitchFamily="18" charset="0"/>
                <a:cs typeface="Times New Roman" pitchFamily="18" charset="0"/>
              </a:rPr>
              <a:t>the </a:t>
            </a:r>
            <a:r>
              <a:rPr lang="en-IN" sz="1200" spc="-5" dirty="0" smtClean="0">
                <a:latin typeface="Times New Roman" pitchFamily="18" charset="0"/>
                <a:cs typeface="Times New Roman" pitchFamily="18" charset="0"/>
              </a:rPr>
              <a:t>September</a:t>
            </a:r>
            <a:r>
              <a:rPr sz="1200" spc="-5" smtClean="0">
                <a:latin typeface="Times New Roman" pitchFamily="18" charset="0"/>
                <a:cs typeface="Times New Roman" pitchFamily="18" charset="0"/>
              </a:rPr>
              <a:t>,</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201</a:t>
            </a:r>
            <a:r>
              <a:rPr lang="en-IN" sz="1200" spc="-5" dirty="0" smtClean="0">
                <a:latin typeface="Times New Roman" pitchFamily="18" charset="0"/>
                <a:cs typeface="Times New Roman" pitchFamily="18" charset="0"/>
              </a:rPr>
              <a:t>7</a:t>
            </a:r>
            <a:r>
              <a:rPr sz="1200" spc="-5" smtClean="0">
                <a:latin typeface="Times New Roman" pitchFamily="18" charset="0"/>
                <a:cs typeface="Times New Roman" pitchFamily="18" charset="0"/>
              </a:rPr>
              <a:t> </a:t>
            </a:r>
            <a:r>
              <a:rPr sz="1200" spc="-5" dirty="0">
                <a:latin typeface="Times New Roman" pitchFamily="18" charset="0"/>
                <a:cs typeface="Times New Roman" pitchFamily="18" charset="0"/>
              </a:rPr>
              <a:t>issue </a:t>
            </a:r>
            <a:r>
              <a:rPr sz="1200" spc="-5">
                <a:latin typeface="Times New Roman" pitchFamily="18" charset="0"/>
                <a:cs typeface="Times New Roman" pitchFamily="18" charset="0"/>
              </a:rPr>
              <a:t>of </a:t>
            </a:r>
            <a:r>
              <a:rPr sz="1200" spc="-5" smtClean="0">
                <a:latin typeface="Times New Roman" pitchFamily="18" charset="0"/>
                <a:cs typeface="Times New Roman" pitchFamily="18" charset="0"/>
              </a:rPr>
              <a:t>EE</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newsletter </a:t>
            </a:r>
            <a:r>
              <a:rPr sz="1200" b="1" spc="-5">
                <a:latin typeface="Times New Roman" pitchFamily="18" charset="0"/>
                <a:cs typeface="Times New Roman" pitchFamily="18" charset="0"/>
              </a:rPr>
              <a:t>“</a:t>
            </a:r>
            <a:r>
              <a:rPr sz="1200" b="1" spc="-5" smtClean="0">
                <a:latin typeface="Times New Roman" pitchFamily="18" charset="0"/>
                <a:cs typeface="Times New Roman" pitchFamily="18" charset="0"/>
              </a:rPr>
              <a:t>Tesla</a:t>
            </a:r>
            <a:r>
              <a:rPr lang="en-IN" sz="1200" b="1" spc="-5" dirty="0" smtClean="0">
                <a:latin typeface="Times New Roman" pitchFamily="18" charset="0"/>
                <a:cs typeface="Times New Roman" pitchFamily="18" charset="0"/>
              </a:rPr>
              <a:t> 09/17</a:t>
            </a:r>
            <a:r>
              <a:rPr sz="1200" b="1" spc="-5" smtClean="0">
                <a:latin typeface="Times New Roman" pitchFamily="18" charset="0"/>
                <a:cs typeface="Times New Roman" pitchFamily="18" charset="0"/>
              </a:rPr>
              <a:t>”.</a:t>
            </a:r>
            <a:r>
              <a:rPr lang="en-IN" sz="1200" b="1"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The </a:t>
            </a:r>
            <a:r>
              <a:rPr sz="1200" spc="-5" dirty="0">
                <a:latin typeface="Times New Roman" pitchFamily="18" charset="0"/>
                <a:cs typeface="Times New Roman" pitchFamily="18" charset="0"/>
              </a:rPr>
              <a:t>department has well qualified </a:t>
            </a:r>
            <a:r>
              <a:rPr sz="1200" spc="-5">
                <a:latin typeface="Times New Roman" pitchFamily="18" charset="0"/>
                <a:cs typeface="Times New Roman" pitchFamily="18" charset="0"/>
              </a:rPr>
              <a:t>staff </a:t>
            </a:r>
            <a:r>
              <a:rPr sz="1200" spc="-5" smtClean="0">
                <a:latin typeface="Times New Roman" pitchFamily="18" charset="0"/>
                <a:cs typeface="Times New Roman" pitchFamily="18" charset="0"/>
              </a:rPr>
              <a:t>with</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expertise </a:t>
            </a:r>
            <a:r>
              <a:rPr sz="1200" spc="-5" dirty="0">
                <a:latin typeface="Times New Roman" pitchFamily="18" charset="0"/>
                <a:cs typeface="Times New Roman" pitchFamily="18" charset="0"/>
              </a:rPr>
              <a:t>in </a:t>
            </a:r>
            <a:r>
              <a:rPr sz="1200" spc="-5">
                <a:latin typeface="Times New Roman" pitchFamily="18" charset="0"/>
                <a:cs typeface="Times New Roman" pitchFamily="18" charset="0"/>
              </a:rPr>
              <a:t>Power </a:t>
            </a:r>
            <a:r>
              <a:rPr sz="1200" spc="-5" smtClean="0">
                <a:latin typeface="Times New Roman" pitchFamily="18" charset="0"/>
                <a:cs typeface="Times New Roman" pitchFamily="18" charset="0"/>
              </a:rPr>
              <a:t>Systems,</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Control</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Systems,</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Power </a:t>
            </a:r>
            <a:r>
              <a:rPr sz="1200" spc="-5">
                <a:latin typeface="Times New Roman" pitchFamily="18" charset="0"/>
                <a:cs typeface="Times New Roman" pitchFamily="18" charset="0"/>
              </a:rPr>
              <a:t>Electronics </a:t>
            </a:r>
            <a:r>
              <a:rPr sz="1200" spc="-5" smtClean="0">
                <a:latin typeface="Times New Roman" pitchFamily="18" charset="0"/>
                <a:cs typeface="Times New Roman" pitchFamily="18" charset="0"/>
              </a:rPr>
              <a:t>and</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Drives,</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Electrical Machines</a:t>
            </a:r>
            <a:r>
              <a:rPr lang="en-IN" sz="1200" spc="-5" dirty="0" smtClean="0">
                <a:latin typeface="Times New Roman" pitchFamily="18" charset="0"/>
                <a:cs typeface="Times New Roman" pitchFamily="18" charset="0"/>
              </a:rPr>
              <a:t> and </a:t>
            </a:r>
            <a:r>
              <a:rPr sz="1200" spc="-5" smtClean="0">
                <a:latin typeface="Times New Roman" pitchFamily="18" charset="0"/>
                <a:cs typeface="Times New Roman" pitchFamily="18" charset="0"/>
              </a:rPr>
              <a:t>Renewable </a:t>
            </a:r>
            <a:r>
              <a:rPr lang="en-IN" sz="1200" spc="-5" dirty="0" smtClean="0">
                <a:latin typeface="Times New Roman" pitchFamily="18" charset="0"/>
                <a:cs typeface="Times New Roman" pitchFamily="18" charset="0"/>
              </a:rPr>
              <a:t>E</a:t>
            </a:r>
            <a:r>
              <a:rPr sz="1200" spc="-5" smtClean="0">
                <a:latin typeface="Times New Roman" pitchFamily="18" charset="0"/>
                <a:cs typeface="Times New Roman" pitchFamily="18" charset="0"/>
              </a:rPr>
              <a:t>nergy </a:t>
            </a:r>
            <a:r>
              <a:rPr lang="en-IN" sz="1200" spc="-5" dirty="0" smtClean="0">
                <a:latin typeface="Times New Roman" pitchFamily="18" charset="0"/>
                <a:cs typeface="Times New Roman" pitchFamily="18" charset="0"/>
              </a:rPr>
              <a:t>S</a:t>
            </a:r>
            <a:r>
              <a:rPr sz="1200" spc="-5" smtClean="0">
                <a:latin typeface="Times New Roman" pitchFamily="18" charset="0"/>
                <a:cs typeface="Times New Roman" pitchFamily="18" charset="0"/>
              </a:rPr>
              <a:t>ystem </a:t>
            </a:r>
            <a:r>
              <a:rPr sz="1200" spc="-5">
                <a:latin typeface="Times New Roman" pitchFamily="18" charset="0"/>
                <a:cs typeface="Times New Roman" pitchFamily="18" charset="0"/>
              </a:rPr>
              <a:t>assisted </a:t>
            </a:r>
            <a:r>
              <a:rPr sz="1200" spc="-5" smtClean="0">
                <a:latin typeface="Times New Roman" pitchFamily="18" charset="0"/>
                <a:cs typeface="Times New Roman" pitchFamily="18" charset="0"/>
              </a:rPr>
              <a:t>by</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skilled </a:t>
            </a:r>
            <a:r>
              <a:rPr sz="1200" spc="-5" dirty="0">
                <a:latin typeface="Times New Roman" pitchFamily="18" charset="0"/>
                <a:cs typeface="Times New Roman" pitchFamily="18" charset="0"/>
              </a:rPr>
              <a:t>supporting </a:t>
            </a:r>
            <a:r>
              <a:rPr sz="1200" spc="-5">
                <a:latin typeface="Times New Roman" pitchFamily="18" charset="0"/>
                <a:cs typeface="Times New Roman" pitchFamily="18" charset="0"/>
              </a:rPr>
              <a:t>staff</a:t>
            </a:r>
            <a:r>
              <a:rPr sz="1200" spc="-5" smtClean="0">
                <a:latin typeface="Times New Roman" pitchFamily="18" charset="0"/>
                <a:cs typeface="Times New Roman" pitchFamily="18" charset="0"/>
              </a:rPr>
              <a:t>.</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I </a:t>
            </a:r>
            <a:r>
              <a:rPr sz="1200" spc="-5" dirty="0">
                <a:latin typeface="Times New Roman" pitchFamily="18" charset="0"/>
                <a:cs typeface="Times New Roman" pitchFamily="18" charset="0"/>
              </a:rPr>
              <a:t>would like to thank my existing </a:t>
            </a:r>
            <a:r>
              <a:rPr sz="1200" spc="-5">
                <a:latin typeface="Times New Roman" pitchFamily="18" charset="0"/>
                <a:cs typeface="Times New Roman" pitchFamily="18" charset="0"/>
              </a:rPr>
              <a:t>team </a:t>
            </a:r>
            <a:r>
              <a:rPr sz="1200" spc="-5" smtClean="0">
                <a:latin typeface="Times New Roman" pitchFamily="18" charset="0"/>
                <a:cs typeface="Times New Roman" pitchFamily="18" charset="0"/>
              </a:rPr>
              <a:t>for</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their </a:t>
            </a:r>
            <a:r>
              <a:rPr sz="1200" spc="-5" dirty="0">
                <a:latin typeface="Times New Roman" pitchFamily="18" charset="0"/>
                <a:cs typeface="Times New Roman" pitchFamily="18" charset="0"/>
              </a:rPr>
              <a:t>commitment and hard </a:t>
            </a:r>
            <a:r>
              <a:rPr sz="1200" spc="-5">
                <a:latin typeface="Times New Roman" pitchFamily="18" charset="0"/>
                <a:cs typeface="Times New Roman" pitchFamily="18" charset="0"/>
              </a:rPr>
              <a:t>work</a:t>
            </a:r>
            <a:r>
              <a:rPr sz="1200" spc="-5" smtClean="0">
                <a:latin typeface="Times New Roman" pitchFamily="18" charset="0"/>
                <a:cs typeface="Times New Roman" pitchFamily="18" charset="0"/>
              </a:rPr>
              <a:t>.</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The </a:t>
            </a:r>
            <a:r>
              <a:rPr sz="1200" spc="-5" dirty="0">
                <a:latin typeface="Times New Roman" pitchFamily="18" charset="0"/>
                <a:cs typeface="Times New Roman" pitchFamily="18" charset="0"/>
              </a:rPr>
              <a:t>department seeks </a:t>
            </a:r>
            <a:r>
              <a:rPr sz="1200" spc="-5">
                <a:latin typeface="Times New Roman" pitchFamily="18" charset="0"/>
                <a:cs typeface="Times New Roman" pitchFamily="18" charset="0"/>
              </a:rPr>
              <a:t>to </a:t>
            </a:r>
            <a:r>
              <a:rPr sz="1200" spc="-5" smtClean="0">
                <a:latin typeface="Times New Roman" pitchFamily="18" charset="0"/>
                <a:cs typeface="Times New Roman" pitchFamily="18" charset="0"/>
              </a:rPr>
              <a:t>combine </a:t>
            </a:r>
            <a:r>
              <a:rPr sz="1200" spc="-5" dirty="0">
                <a:latin typeface="Times New Roman" pitchFamily="18" charset="0"/>
                <a:cs typeface="Times New Roman" pitchFamily="18" charset="0"/>
              </a:rPr>
              <a:t>excellence </a:t>
            </a:r>
            <a:r>
              <a:rPr sz="1200" spc="-5">
                <a:latin typeface="Times New Roman" pitchFamily="18" charset="0"/>
                <a:cs typeface="Times New Roman" pitchFamily="18" charset="0"/>
              </a:rPr>
              <a:t>in </a:t>
            </a:r>
            <a:r>
              <a:rPr sz="1200" spc="-5" smtClean="0">
                <a:latin typeface="Times New Roman" pitchFamily="18" charset="0"/>
                <a:cs typeface="Times New Roman" pitchFamily="18" charset="0"/>
              </a:rPr>
              <a:t>education</a:t>
            </a:r>
            <a:r>
              <a:rPr lang="en-IN" sz="1200" spc="-5" dirty="0" smtClean="0">
                <a:latin typeface="Times New Roman" pitchFamily="18" charset="0"/>
                <a:cs typeface="Times New Roman" pitchFamily="18" charset="0"/>
              </a:rPr>
              <a:t> and</a:t>
            </a:r>
            <a:r>
              <a:rPr sz="1200" spc="-5" smtClean="0">
                <a:latin typeface="Times New Roman" pitchFamily="18" charset="0"/>
                <a:cs typeface="Times New Roman" pitchFamily="18" charset="0"/>
              </a:rPr>
              <a:t> research.</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The </a:t>
            </a:r>
            <a:r>
              <a:rPr sz="1200" spc="-5" dirty="0">
                <a:latin typeface="Times New Roman" pitchFamily="18" charset="0"/>
                <a:cs typeface="Times New Roman" pitchFamily="18" charset="0"/>
              </a:rPr>
              <a:t>core values of the department help the </a:t>
            </a:r>
            <a:r>
              <a:rPr sz="1200" spc="-5">
                <a:latin typeface="Times New Roman" pitchFamily="18" charset="0"/>
                <a:cs typeface="Times New Roman" pitchFamily="18" charset="0"/>
              </a:rPr>
              <a:t>students </a:t>
            </a:r>
            <a:r>
              <a:rPr sz="1200" spc="-5" smtClean="0">
                <a:latin typeface="Times New Roman" pitchFamily="18" charset="0"/>
                <a:cs typeface="Times New Roman" pitchFamily="18" charset="0"/>
              </a:rPr>
              <a:t>to</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develop </a:t>
            </a:r>
            <a:r>
              <a:rPr sz="1200" spc="-5" dirty="0">
                <a:latin typeface="Times New Roman" pitchFamily="18" charset="0"/>
                <a:cs typeface="Times New Roman" pitchFamily="18" charset="0"/>
              </a:rPr>
              <a:t>the students their overall personality and made them  worthy technocrat to compete and work at </a:t>
            </a:r>
            <a:r>
              <a:rPr sz="1200" spc="-5">
                <a:latin typeface="Times New Roman" pitchFamily="18" charset="0"/>
                <a:cs typeface="Times New Roman" pitchFamily="18" charset="0"/>
              </a:rPr>
              <a:t>global </a:t>
            </a:r>
            <a:r>
              <a:rPr sz="1200" spc="-5" smtClean="0">
                <a:latin typeface="Times New Roman" pitchFamily="18" charset="0"/>
                <a:cs typeface="Times New Roman" pitchFamily="18" charset="0"/>
              </a:rPr>
              <a:t>level.</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Our</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department </a:t>
            </a:r>
            <a:r>
              <a:rPr sz="1200" spc="-5" dirty="0">
                <a:latin typeface="Times New Roman" pitchFamily="18" charset="0"/>
                <a:cs typeface="Times New Roman" pitchFamily="18" charset="0"/>
              </a:rPr>
              <a:t>has been conducting hands on  workshop/seminar/training program since its beginning to keep  the faculty and students to enhance the knowledge </a:t>
            </a:r>
            <a:r>
              <a:rPr sz="1200" spc="-5">
                <a:latin typeface="Times New Roman" pitchFamily="18" charset="0"/>
                <a:cs typeface="Times New Roman" pitchFamily="18" charset="0"/>
              </a:rPr>
              <a:t>in </a:t>
            </a:r>
            <a:r>
              <a:rPr sz="1200" spc="-5" smtClean="0">
                <a:latin typeface="Times New Roman" pitchFamily="18" charset="0"/>
                <a:cs typeface="Times New Roman" pitchFamily="18" charset="0"/>
              </a:rPr>
              <a:t>their</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domain.Our </a:t>
            </a:r>
            <a:r>
              <a:rPr sz="1200" spc="-5" dirty="0">
                <a:latin typeface="Times New Roman" pitchFamily="18" charset="0"/>
                <a:cs typeface="Times New Roman" pitchFamily="18" charset="0"/>
              </a:rPr>
              <a:t>mission includes </a:t>
            </a: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commitment to prepare students  for professional and research activities with an ability to </a:t>
            </a:r>
            <a:r>
              <a:rPr sz="1200" spc="-5">
                <a:latin typeface="Times New Roman" pitchFamily="18" charset="0"/>
                <a:cs typeface="Times New Roman" pitchFamily="18" charset="0"/>
              </a:rPr>
              <a:t>learn  </a:t>
            </a:r>
            <a:r>
              <a:rPr sz="1200" spc="-5" smtClean="0">
                <a:latin typeface="Times New Roman" pitchFamily="18" charset="0"/>
                <a:cs typeface="Times New Roman" pitchFamily="18" charset="0"/>
              </a:rPr>
              <a:t>independently.</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I </a:t>
            </a:r>
            <a:r>
              <a:rPr sz="1200" spc="-5" dirty="0">
                <a:latin typeface="Times New Roman" pitchFamily="18" charset="0"/>
                <a:cs typeface="Times New Roman" pitchFamily="18" charset="0"/>
              </a:rPr>
              <a:t>wish you all </a:t>
            </a:r>
            <a:r>
              <a:rPr sz="1200" dirty="0">
                <a:latin typeface="Times New Roman" pitchFamily="18" charset="0"/>
                <a:cs typeface="Times New Roman" pitchFamily="18" charset="0"/>
              </a:rPr>
              <a:t>a  </a:t>
            </a:r>
            <a:r>
              <a:rPr sz="1200" spc="-5">
                <a:latin typeface="Times New Roman" pitchFamily="18" charset="0"/>
                <a:cs typeface="Times New Roman" pitchFamily="18" charset="0"/>
              </a:rPr>
              <a:t>successful</a:t>
            </a:r>
            <a:r>
              <a:rPr sz="1200" spc="-5" smtClean="0">
                <a:latin typeface="Times New Roman" pitchFamily="18" charset="0"/>
                <a:cs typeface="Times New Roman" pitchFamily="18" charset="0"/>
              </a:rPr>
              <a:t>,</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long-lived,</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engineering-based </a:t>
            </a:r>
            <a:r>
              <a:rPr sz="1200" spc="-5" dirty="0">
                <a:latin typeface="Times New Roman" pitchFamily="18" charset="0"/>
                <a:cs typeface="Times New Roman" pitchFamily="18" charset="0"/>
              </a:rPr>
              <a:t>career</a:t>
            </a:r>
            <a:r>
              <a:rPr sz="1200" spc="-15" dirty="0">
                <a:latin typeface="Times New Roman" pitchFamily="18" charset="0"/>
                <a:cs typeface="Times New Roman" pitchFamily="18" charset="0"/>
              </a:rPr>
              <a:t> </a:t>
            </a:r>
            <a:r>
              <a:rPr sz="1200" spc="-5" dirty="0">
                <a:latin typeface="Times New Roman" pitchFamily="18" charset="0"/>
                <a:cs typeface="Times New Roman" pitchFamily="18" charset="0"/>
              </a:rPr>
              <a:t>path.</a:t>
            </a:r>
            <a:endParaRPr sz="1200" dirty="0">
              <a:latin typeface="Times New Roman" pitchFamily="18" charset="0"/>
              <a:cs typeface="Times New Roman" pitchFamily="18" charset="0"/>
            </a:endParaRPr>
          </a:p>
          <a:p>
            <a:pPr algn="ctr">
              <a:spcBef>
                <a:spcPts val="30"/>
              </a:spcBef>
            </a:pPr>
            <a:r>
              <a:rPr lang="en-US" sz="1200" spc="-5" dirty="0">
                <a:latin typeface="Times New Roman" pitchFamily="18" charset="0"/>
                <a:cs typeface="Times New Roman" pitchFamily="18" charset="0"/>
              </a:rPr>
              <a:t>Best</a:t>
            </a:r>
            <a:r>
              <a:rPr lang="en-US" sz="1200" spc="-10" dirty="0">
                <a:latin typeface="Times New Roman" pitchFamily="18" charset="0"/>
                <a:cs typeface="Times New Roman" pitchFamily="18" charset="0"/>
              </a:rPr>
              <a:t> </a:t>
            </a:r>
            <a:r>
              <a:rPr lang="en-US" sz="1200" spc="-5" dirty="0">
                <a:latin typeface="Times New Roman" pitchFamily="18" charset="0"/>
                <a:cs typeface="Times New Roman" pitchFamily="18" charset="0"/>
              </a:rPr>
              <a:t>Wishes</a:t>
            </a:r>
            <a:endParaRPr lang="en-US" sz="1200" dirty="0">
              <a:latin typeface="Times New Roman" pitchFamily="18" charset="0"/>
              <a:cs typeface="Times New Roman" pitchFamily="18" charset="0"/>
            </a:endParaRPr>
          </a:p>
          <a:p>
            <a:pPr marR="5080">
              <a:lnSpc>
                <a:spcPct val="100000"/>
              </a:lnSpc>
            </a:pPr>
            <a:r>
              <a:rPr lang="en-IN" sz="15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Dr</a:t>
            </a:r>
            <a:r>
              <a:rPr sz="1200" spc="-5" dirty="0">
                <a:latin typeface="Times New Roman" pitchFamily="18" charset="0"/>
                <a:cs typeface="Times New Roman" pitchFamily="18" charset="0"/>
              </a:rPr>
              <a:t>. </a:t>
            </a:r>
            <a:r>
              <a:rPr sz="1200" spc="-5">
                <a:latin typeface="Times New Roman" pitchFamily="18" charset="0"/>
                <a:cs typeface="Times New Roman" pitchFamily="18" charset="0"/>
              </a:rPr>
              <a:t>Sandeep</a:t>
            </a:r>
            <a:r>
              <a:rPr sz="1200" spc="-95">
                <a:latin typeface="Times New Roman" pitchFamily="18" charset="0"/>
                <a:cs typeface="Times New Roman" pitchFamily="18" charset="0"/>
              </a:rPr>
              <a:t> </a:t>
            </a:r>
            <a:r>
              <a:rPr sz="1200" spc="-5" smtClean="0">
                <a:latin typeface="Times New Roman" pitchFamily="18" charset="0"/>
                <a:cs typeface="Times New Roman" pitchFamily="18" charset="0"/>
              </a:rPr>
              <a:t>Vyas</a:t>
            </a:r>
            <a:endParaRPr lang="en-IN" sz="1200" spc="-5" dirty="0" smtClean="0">
              <a:latin typeface="Times New Roman" pitchFamily="18" charset="0"/>
              <a:cs typeface="Times New Roman" pitchFamily="18" charset="0"/>
            </a:endParaRPr>
          </a:p>
          <a:p>
            <a:pPr marR="5080" algn="just">
              <a:lnSpc>
                <a:spcPct val="100000"/>
              </a:lnSpc>
            </a:pPr>
            <a:r>
              <a:rPr lang="en-IN" sz="1200" spc="-5" dirty="0" smtClean="0">
                <a:latin typeface="Times New Roman" pitchFamily="18" charset="0"/>
                <a:cs typeface="Times New Roman" pitchFamily="18" charset="0"/>
              </a:rPr>
              <a:t>			           HOD, Electrical Engineering</a:t>
            </a:r>
          </a:p>
          <a:p>
            <a:pPr marR="5080" algn="r">
              <a:lnSpc>
                <a:spcPct val="100000"/>
              </a:lnSpc>
            </a:pPr>
            <a:r>
              <a:rPr lang="en-IN" sz="1200" spc="-5" dirty="0" smtClean="0">
                <a:latin typeface="Times New Roman" pitchFamily="18" charset="0"/>
                <a:cs typeface="Times New Roman" pitchFamily="18" charset="0"/>
              </a:rPr>
              <a:t>JECRC, </a:t>
            </a:r>
            <a:r>
              <a:rPr lang="en-IN" sz="1200" spc="-5" dirty="0" err="1" smtClean="0">
                <a:latin typeface="Times New Roman" pitchFamily="18" charset="0"/>
                <a:cs typeface="Times New Roman" pitchFamily="18" charset="0"/>
              </a:rPr>
              <a:t>Jaipur</a:t>
            </a:r>
            <a:endParaRPr sz="1200" dirty="0">
              <a:latin typeface="Century Gothic"/>
              <a:cs typeface="Century Gothic"/>
            </a:endParaRPr>
          </a:p>
        </p:txBody>
      </p:sp>
      <p:sp>
        <p:nvSpPr>
          <p:cNvPr id="14" name="object 14"/>
          <p:cNvSpPr/>
          <p:nvPr/>
        </p:nvSpPr>
        <p:spPr>
          <a:xfrm>
            <a:off x="0" y="0"/>
            <a:ext cx="1343032" cy="952498"/>
          </a:xfrm>
          <a:prstGeom prst="rect">
            <a:avLst/>
          </a:prstGeom>
          <a:blipFill>
            <a:blip r:embed="rId5" cstate="print"/>
            <a:stretch>
              <a:fillRect/>
            </a:stretch>
          </a:blipFill>
        </p:spPr>
        <p:txBody>
          <a:bodyPr wrap="square" lIns="0" tIns="0" rIns="0" bIns="0" rtlCol="0"/>
          <a:lstStyle/>
          <a:p>
            <a:endParaRPr dirty="0"/>
          </a:p>
        </p:txBody>
      </p:sp>
      <p:sp>
        <p:nvSpPr>
          <p:cNvPr id="15" name="object 15"/>
          <p:cNvSpPr txBox="1"/>
          <p:nvPr/>
        </p:nvSpPr>
        <p:spPr>
          <a:xfrm>
            <a:off x="357159" y="224408"/>
            <a:ext cx="579694"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9</a:t>
            </a:r>
            <a:r>
              <a:rPr sz="1400" b="1" spc="-5" smtClean="0">
                <a:latin typeface="Calibri"/>
                <a:cs typeface="Calibri"/>
              </a:rPr>
              <a:t>/1</a:t>
            </a:r>
            <a:r>
              <a:rPr lang="en-US" sz="1400" b="1" spc="-5" dirty="0" smtClean="0">
                <a:latin typeface="Calibri"/>
                <a:cs typeface="Calibri"/>
              </a:rPr>
              <a:t>7</a:t>
            </a:r>
            <a:endParaRPr sz="1400" dirty="0">
              <a:latin typeface="Calibri"/>
              <a:cs typeface="Calibri"/>
            </a:endParaRPr>
          </a:p>
        </p:txBody>
      </p:sp>
      <p:pic>
        <p:nvPicPr>
          <p:cNvPr id="1026" name="Picture 2" descr="C:\Users\EE25\Desktop\ullu image.png"/>
          <p:cNvPicPr>
            <a:picLocks noChangeAspect="1" noChangeArrowheads="1"/>
          </p:cNvPicPr>
          <p:nvPr/>
        </p:nvPicPr>
        <p:blipFill>
          <a:blip r:embed="rId6" cstate="print"/>
          <a:srcRect/>
          <a:stretch>
            <a:fillRect/>
          </a:stretch>
        </p:blipFill>
        <p:spPr bwMode="auto">
          <a:xfrm>
            <a:off x="4191000" y="1333500"/>
            <a:ext cx="1600200" cy="1676400"/>
          </a:xfrm>
          <a:prstGeom prst="rect">
            <a:avLst/>
          </a:prstGeom>
        </p:spPr>
        <p:style>
          <a:lnRef idx="0">
            <a:schemeClr val="dk1"/>
          </a:lnRef>
          <a:fillRef idx="3">
            <a:schemeClr val="dk1"/>
          </a:fillRef>
          <a:effectRef idx="3">
            <a:schemeClr val="dk1"/>
          </a:effectRef>
          <a:fontRef idx="minor">
            <a:schemeClr val="lt1"/>
          </a:fontRef>
        </p:style>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4" name="object 4"/>
          <p:cNvSpPr/>
          <p:nvPr/>
        </p:nvSpPr>
        <p:spPr>
          <a:xfrm>
            <a:off x="14" y="6329374"/>
            <a:ext cx="6857986" cy="3238493"/>
          </a:xfrm>
          <a:prstGeom prst="rect">
            <a:avLst/>
          </a:prstGeom>
          <a:blipFill>
            <a:blip r:embed="rId3" cstate="print"/>
            <a:stretch>
              <a:fillRect/>
            </a:stretch>
          </a:blipFill>
        </p:spPr>
        <p:txBody>
          <a:bodyPr wrap="square" lIns="0" tIns="0" rIns="0" bIns="0" rtlCol="0"/>
          <a:lstStyle/>
          <a:p>
            <a:endParaRPr dirty="0"/>
          </a:p>
        </p:txBody>
      </p:sp>
      <p:sp>
        <p:nvSpPr>
          <p:cNvPr id="5" name="object 5"/>
          <p:cNvSpPr txBox="1">
            <a:spLocks noGrp="1"/>
          </p:cNvSpPr>
          <p:nvPr>
            <p:ph type="title"/>
          </p:nvPr>
        </p:nvSpPr>
        <p:spPr>
          <a:xfrm>
            <a:off x="285728" y="1327655"/>
            <a:ext cx="2827676" cy="391160"/>
          </a:xfrm>
          <a:prstGeom prst="rect">
            <a:avLst/>
          </a:prstGeom>
        </p:spPr>
        <p:txBody>
          <a:bodyPr vert="horz" wrap="square" lIns="0" tIns="12700" rIns="0" bIns="0" rtlCol="0">
            <a:spAutoFit/>
          </a:bodyPr>
          <a:lstStyle/>
          <a:p>
            <a:pPr marL="12700">
              <a:lnSpc>
                <a:spcPct val="100000"/>
              </a:lnSpc>
              <a:spcBef>
                <a:spcPts val="100"/>
              </a:spcBef>
            </a:pPr>
            <a:r>
              <a:rPr u="none" spc="-5" dirty="0">
                <a:latin typeface="Times New Roman" pitchFamily="18" charset="0"/>
                <a:cs typeface="Times New Roman" pitchFamily="18" charset="0"/>
              </a:rPr>
              <a:t>Vision of the</a:t>
            </a:r>
            <a:r>
              <a:rPr u="none" spc="-85" dirty="0">
                <a:latin typeface="Times New Roman" pitchFamily="18" charset="0"/>
                <a:cs typeface="Times New Roman" pitchFamily="18" charset="0"/>
              </a:rPr>
              <a:t> </a:t>
            </a:r>
            <a:r>
              <a:rPr u="none" spc="-5" dirty="0">
                <a:latin typeface="Times New Roman" pitchFamily="18" charset="0"/>
                <a:cs typeface="Times New Roman" pitchFamily="18" charset="0"/>
              </a:rPr>
              <a:t>Institute</a:t>
            </a:r>
          </a:p>
        </p:txBody>
      </p:sp>
      <p:sp>
        <p:nvSpPr>
          <p:cNvPr id="6" name="object 6"/>
          <p:cNvSpPr txBox="1">
            <a:spLocks noGrp="1"/>
          </p:cNvSpPr>
          <p:nvPr>
            <p:ph type="body" idx="1"/>
          </p:nvPr>
        </p:nvSpPr>
        <p:spPr>
          <a:xfrm>
            <a:off x="214290" y="1757342"/>
            <a:ext cx="6354763" cy="2067425"/>
          </a:xfrm>
          <a:prstGeom prst="rect">
            <a:avLst/>
          </a:prstGeom>
        </p:spPr>
        <p:txBody>
          <a:bodyPr vert="horz" wrap="square" lIns="0" tIns="12700" rIns="0" bIns="0" rtlCol="0">
            <a:spAutoFit/>
          </a:bodyPr>
          <a:lstStyle/>
          <a:p>
            <a:pPr marL="102870" algn="just">
              <a:lnSpc>
                <a:spcPct val="100000"/>
              </a:lnSpc>
              <a:spcBef>
                <a:spcPts val="100"/>
              </a:spcBef>
              <a:buChar char="•"/>
              <a:tabLst>
                <a:tab pos="320675" algn="l"/>
              </a:tabLst>
            </a:pPr>
            <a:endParaRPr lang="en-IN" spc="-5" dirty="0" smtClean="0">
              <a:latin typeface="Times New Roman" pitchFamily="18" charset="0"/>
              <a:cs typeface="Times New Roman" pitchFamily="18" charset="0"/>
            </a:endParaRPr>
          </a:p>
          <a:p>
            <a:pPr marL="102870" algn="just">
              <a:lnSpc>
                <a:spcPct val="100000"/>
              </a:lnSpc>
              <a:spcBef>
                <a:spcPts val="100"/>
              </a:spcBef>
              <a:tabLst>
                <a:tab pos="320675" algn="l"/>
              </a:tabLst>
            </a:pPr>
            <a:r>
              <a:rPr spc="-5" smtClean="0">
                <a:latin typeface="Times New Roman" pitchFamily="18" charset="0"/>
                <a:cs typeface="Times New Roman" pitchFamily="18" charset="0"/>
              </a:rPr>
              <a:t>To </a:t>
            </a:r>
            <a:r>
              <a:rPr spc="-5" dirty="0">
                <a:latin typeface="Times New Roman" pitchFamily="18" charset="0"/>
                <a:cs typeface="Times New Roman" pitchFamily="18" charset="0"/>
              </a:rPr>
              <a:t>become </a:t>
            </a:r>
            <a:r>
              <a:rPr dirty="0">
                <a:latin typeface="Times New Roman" pitchFamily="18" charset="0"/>
                <a:cs typeface="Times New Roman" pitchFamily="18" charset="0"/>
              </a:rPr>
              <a:t>a </a:t>
            </a:r>
            <a:r>
              <a:rPr spc="-5" dirty="0">
                <a:latin typeface="Times New Roman" pitchFamily="18" charset="0"/>
                <a:cs typeface="Times New Roman" pitchFamily="18" charset="0"/>
              </a:rPr>
              <a:t>renowned centre of outcome </a:t>
            </a:r>
            <a:r>
              <a:rPr spc="-5">
                <a:latin typeface="Times New Roman" pitchFamily="18" charset="0"/>
                <a:cs typeface="Times New Roman" pitchFamily="18" charset="0"/>
              </a:rPr>
              <a:t>based</a:t>
            </a:r>
            <a:r>
              <a:rPr spc="-40">
                <a:latin typeface="Times New Roman" pitchFamily="18" charset="0"/>
                <a:cs typeface="Times New Roman" pitchFamily="18" charset="0"/>
              </a:rPr>
              <a:t> </a:t>
            </a:r>
            <a:r>
              <a:rPr spc="-5" smtClean="0">
                <a:latin typeface="Times New Roman" pitchFamily="18" charset="0"/>
                <a:cs typeface="Times New Roman" pitchFamily="18" charset="0"/>
              </a:rPr>
              <a:t>learning</a:t>
            </a:r>
            <a:r>
              <a:rPr lang="en-IN" spc="-5" dirty="0" smtClean="0">
                <a:latin typeface="Times New Roman" pitchFamily="18" charset="0"/>
                <a:cs typeface="Times New Roman" pitchFamily="18" charset="0"/>
              </a:rPr>
              <a:t>, </a:t>
            </a:r>
            <a:r>
              <a:rPr spc="-5" smtClean="0">
                <a:latin typeface="Times New Roman" pitchFamily="18" charset="0"/>
                <a:cs typeface="Times New Roman" pitchFamily="18" charset="0"/>
              </a:rPr>
              <a:t>work </a:t>
            </a:r>
            <a:r>
              <a:rPr spc="-5">
                <a:latin typeface="Times New Roman" pitchFamily="18" charset="0"/>
                <a:cs typeface="Times New Roman" pitchFamily="18" charset="0"/>
              </a:rPr>
              <a:t>towards </a:t>
            </a:r>
            <a:r>
              <a:rPr spc="-5" smtClean="0">
                <a:latin typeface="Times New Roman" pitchFamily="18" charset="0"/>
                <a:cs typeface="Times New Roman" pitchFamily="18" charset="0"/>
              </a:rPr>
              <a:t>academic</a:t>
            </a:r>
            <a:r>
              <a:rPr smtClean="0">
                <a:latin typeface="Times New Roman" pitchFamily="18" charset="0"/>
                <a:cs typeface="Times New Roman" pitchFamily="18" charset="0"/>
              </a:rPr>
              <a:t>, </a:t>
            </a:r>
            <a:r>
              <a:rPr spc="-5" smtClean="0">
                <a:latin typeface="Times New Roman" pitchFamily="18" charset="0"/>
                <a:cs typeface="Times New Roman" pitchFamily="18" charset="0"/>
              </a:rPr>
              <a:t>professional</a:t>
            </a:r>
            <a:r>
              <a:rPr lang="en-IN" spc="-5" dirty="0" smtClean="0">
                <a:latin typeface="Times New Roman" pitchFamily="18" charset="0"/>
                <a:cs typeface="Times New Roman" pitchFamily="18" charset="0"/>
              </a:rPr>
              <a:t>, </a:t>
            </a:r>
            <a:r>
              <a:rPr spc="-5" smtClean="0">
                <a:latin typeface="Times New Roman" pitchFamily="18" charset="0"/>
                <a:cs typeface="Times New Roman" pitchFamily="18" charset="0"/>
              </a:rPr>
              <a:t>cultural </a:t>
            </a:r>
            <a:r>
              <a:rPr spc="-5" dirty="0">
                <a:latin typeface="Times New Roman" pitchFamily="18" charset="0"/>
                <a:cs typeface="Times New Roman" pitchFamily="18" charset="0"/>
              </a:rPr>
              <a:t>and </a:t>
            </a:r>
            <a:r>
              <a:rPr spc="-5">
                <a:latin typeface="Times New Roman" pitchFamily="18" charset="0"/>
                <a:cs typeface="Times New Roman" pitchFamily="18" charset="0"/>
              </a:rPr>
              <a:t>social </a:t>
            </a:r>
            <a:r>
              <a:rPr spc="-5" smtClean="0">
                <a:latin typeface="Times New Roman" pitchFamily="18" charset="0"/>
                <a:cs typeface="Times New Roman" pitchFamily="18" charset="0"/>
              </a:rPr>
              <a:t>enrichment </a:t>
            </a:r>
            <a:r>
              <a:rPr spc="-5" dirty="0">
                <a:latin typeface="Times New Roman" pitchFamily="18" charset="0"/>
                <a:cs typeface="Times New Roman" pitchFamily="18" charset="0"/>
              </a:rPr>
              <a:t>of lives and communities</a:t>
            </a:r>
            <a:r>
              <a:rPr spc="-15" dirty="0">
                <a:latin typeface="Times New Roman" pitchFamily="18" charset="0"/>
                <a:cs typeface="Times New Roman" pitchFamily="18" charset="0"/>
              </a:rPr>
              <a:t> </a:t>
            </a:r>
            <a:r>
              <a:rPr dirty="0">
                <a:latin typeface="Times New Roman" pitchFamily="18" charset="0"/>
                <a:cs typeface="Times New Roman" pitchFamily="18" charset="0"/>
              </a:rPr>
              <a:t>.</a:t>
            </a:r>
          </a:p>
          <a:p>
            <a:pPr marL="12700">
              <a:lnSpc>
                <a:spcPct val="100000"/>
              </a:lnSpc>
              <a:tabLst>
                <a:tab pos="6269990" algn="l"/>
              </a:tabLst>
            </a:pPr>
            <a:endParaRPr lang="en-IN" sz="1850" b="1" i="1" spc="-5" dirty="0">
              <a:solidFill>
                <a:srgbClr val="FF0000"/>
              </a:solidFill>
              <a:latin typeface="Times New Roman"/>
              <a:cs typeface="Times New Roman"/>
            </a:endParaRPr>
          </a:p>
          <a:p>
            <a:pPr marL="12700">
              <a:lnSpc>
                <a:spcPct val="100000"/>
              </a:lnSpc>
              <a:tabLst>
                <a:tab pos="6269990" algn="l"/>
              </a:tabLst>
            </a:pPr>
            <a:r>
              <a:rPr lang="en-IN" sz="2400" b="1" i="1" spc="-5" dirty="0" smtClean="0">
                <a:solidFill>
                  <a:srgbClr val="FF0000"/>
                </a:solidFill>
                <a:latin typeface="Times New Roman" pitchFamily="18" charset="0"/>
                <a:cs typeface="Times New Roman" pitchFamily="18" charset="0"/>
              </a:rPr>
              <a:t>Mission of the</a:t>
            </a:r>
            <a:r>
              <a:rPr lang="en-IN" sz="2400" b="1" i="1" spc="-85" dirty="0" smtClean="0">
                <a:solidFill>
                  <a:srgbClr val="FF0000"/>
                </a:solidFill>
                <a:latin typeface="Times New Roman" pitchFamily="18" charset="0"/>
                <a:cs typeface="Times New Roman" pitchFamily="18" charset="0"/>
              </a:rPr>
              <a:t> </a:t>
            </a:r>
            <a:r>
              <a:rPr lang="en-IN" sz="2400" b="1" i="1" spc="-5" dirty="0" smtClean="0">
                <a:solidFill>
                  <a:srgbClr val="FF0000"/>
                </a:solidFill>
                <a:latin typeface="Times New Roman" pitchFamily="18" charset="0"/>
                <a:cs typeface="Times New Roman" pitchFamily="18" charset="0"/>
              </a:rPr>
              <a:t>Institute</a:t>
            </a:r>
            <a:endParaRPr sz="2450" dirty="0">
              <a:latin typeface="Times New Roman" pitchFamily="18" charset="0"/>
              <a:cs typeface="Times New Roman" pitchFamily="18" charset="0"/>
            </a:endParaRPr>
          </a:p>
          <a:p>
            <a:pPr marL="102870" marR="29845" indent="34290" algn="just">
              <a:lnSpc>
                <a:spcPct val="100699"/>
              </a:lnSpc>
              <a:buFont typeface="Arial"/>
              <a:buChar char="•"/>
              <a:tabLst>
                <a:tab pos="324485" algn="l"/>
                <a:tab pos="1016000" algn="l"/>
                <a:tab pos="1417320" algn="l"/>
                <a:tab pos="2554605" algn="l"/>
                <a:tab pos="2905760" algn="l"/>
                <a:tab pos="3821429" algn="l"/>
                <a:tab pos="4901565" algn="l"/>
                <a:tab pos="5412740" algn="l"/>
              </a:tabLst>
            </a:pPr>
            <a:endParaRPr lang="en-IN" spc="-5" dirty="0" smtClean="0">
              <a:latin typeface="Times New Roman" pitchFamily="18" charset="0"/>
              <a:cs typeface="Times New Roman" pitchFamily="18" charset="0"/>
            </a:endParaRPr>
          </a:p>
        </p:txBody>
      </p:sp>
      <p:sp>
        <p:nvSpPr>
          <p:cNvPr id="11" name="object 11"/>
          <p:cNvSpPr/>
          <p:nvPr/>
        </p:nvSpPr>
        <p:spPr>
          <a:xfrm>
            <a:off x="0" y="190499"/>
            <a:ext cx="1343032" cy="952498"/>
          </a:xfrm>
          <a:prstGeom prst="rect">
            <a:avLst/>
          </a:prstGeom>
          <a:blipFill>
            <a:blip r:embed="rId4" cstate="print"/>
            <a:stretch>
              <a:fillRect/>
            </a:stretch>
          </a:blipFill>
        </p:spPr>
        <p:txBody>
          <a:bodyPr wrap="square" lIns="0" tIns="0" rIns="0" bIns="0" rtlCol="0"/>
          <a:lstStyle/>
          <a:p>
            <a:endParaRPr dirty="0"/>
          </a:p>
        </p:txBody>
      </p:sp>
      <p:sp>
        <p:nvSpPr>
          <p:cNvPr id="12" name="object 12"/>
          <p:cNvSpPr txBox="1"/>
          <p:nvPr/>
        </p:nvSpPr>
        <p:spPr>
          <a:xfrm>
            <a:off x="377825" y="414908"/>
            <a:ext cx="559028"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9</a:t>
            </a:r>
            <a:r>
              <a:rPr sz="1400" b="1" spc="-5" smtClean="0">
                <a:latin typeface="Calibri"/>
                <a:cs typeface="Calibri"/>
              </a:rPr>
              <a:t>/1</a:t>
            </a:r>
            <a:r>
              <a:rPr lang="en-US" sz="1400" b="1" spc="-5" dirty="0" smtClean="0">
                <a:latin typeface="Calibri"/>
                <a:cs typeface="Calibri"/>
              </a:rPr>
              <a:t>7</a:t>
            </a:r>
            <a:endParaRPr sz="1400" dirty="0">
              <a:latin typeface="Calibri"/>
              <a:cs typeface="Calibri"/>
            </a:endParaRPr>
          </a:p>
        </p:txBody>
      </p:sp>
      <p:sp>
        <p:nvSpPr>
          <p:cNvPr id="13" name="object 13"/>
          <p:cNvSpPr/>
          <p:nvPr/>
        </p:nvSpPr>
        <p:spPr>
          <a:xfrm>
            <a:off x="285728" y="1757342"/>
            <a:ext cx="6172200" cy="1905"/>
          </a:xfrm>
          <a:custGeom>
            <a:avLst/>
            <a:gdLst/>
            <a:ahLst/>
            <a:cxnLst/>
            <a:rect l="l" t="t" r="r" b="b"/>
            <a:pathLst>
              <a:path w="6172200" h="1905">
                <a:moveTo>
                  <a:pt x="0" y="0"/>
                </a:moveTo>
                <a:lnTo>
                  <a:pt x="6172187" y="1587"/>
                </a:lnTo>
              </a:path>
            </a:pathLst>
          </a:custGeom>
          <a:ln w="9524">
            <a:solidFill>
              <a:srgbClr val="000000"/>
            </a:solidFill>
          </a:ln>
        </p:spPr>
        <p:txBody>
          <a:bodyPr wrap="square" lIns="0" tIns="0" rIns="0" bIns="0" rtlCol="0"/>
          <a:lstStyle/>
          <a:p>
            <a:endParaRPr dirty="0"/>
          </a:p>
        </p:txBody>
      </p:sp>
      <p:sp>
        <p:nvSpPr>
          <p:cNvPr id="14" name="object 13"/>
          <p:cNvSpPr/>
          <p:nvPr/>
        </p:nvSpPr>
        <p:spPr>
          <a:xfrm>
            <a:off x="285728" y="3614730"/>
            <a:ext cx="6172200" cy="1905"/>
          </a:xfrm>
          <a:custGeom>
            <a:avLst/>
            <a:gdLst/>
            <a:ahLst/>
            <a:cxnLst/>
            <a:rect l="l" t="t" r="r" b="b"/>
            <a:pathLst>
              <a:path w="6172200" h="1905">
                <a:moveTo>
                  <a:pt x="0" y="0"/>
                </a:moveTo>
                <a:lnTo>
                  <a:pt x="6172187" y="1587"/>
                </a:lnTo>
              </a:path>
            </a:pathLst>
          </a:custGeom>
          <a:ln w="9524">
            <a:solidFill>
              <a:srgbClr val="000000"/>
            </a:solidFill>
          </a:ln>
        </p:spPr>
        <p:txBody>
          <a:bodyPr wrap="square" lIns="0" tIns="0" rIns="0" bIns="0" rtlCol="0"/>
          <a:lstStyle/>
          <a:p>
            <a:endParaRPr dirty="0"/>
          </a:p>
        </p:txBody>
      </p:sp>
      <p:sp>
        <p:nvSpPr>
          <p:cNvPr id="18" name="TextBox 17"/>
          <p:cNvSpPr txBox="1"/>
          <p:nvPr/>
        </p:nvSpPr>
        <p:spPr>
          <a:xfrm>
            <a:off x="285728" y="3900482"/>
            <a:ext cx="6286544" cy="3139321"/>
          </a:xfrm>
          <a:prstGeom prst="rect">
            <a:avLst/>
          </a:prstGeom>
          <a:noFill/>
        </p:spPr>
        <p:txBody>
          <a:bodyPr wrap="square" rtlCol="0">
            <a:spAutoFit/>
          </a:bodyPr>
          <a:lstStyle/>
          <a:p>
            <a:pPr algn="just">
              <a:buFont typeface="Wingdings" pitchFamily="2" charset="2"/>
              <a:buChar char="§"/>
            </a:pPr>
            <a:r>
              <a:rPr lang="en-IN" spc="-5" dirty="0" smtClean="0">
                <a:latin typeface="Times New Roman" pitchFamily="18" charset="0"/>
                <a:cs typeface="Times New Roman" pitchFamily="18" charset="0"/>
              </a:rPr>
              <a:t> Focus on evaluation of learning outcomes and motivate student to inculcate research aptitude by project based learning.</a:t>
            </a:r>
          </a:p>
          <a:p>
            <a:pPr algn="just">
              <a:buFont typeface="Wingdings" pitchFamily="2" charset="2"/>
              <a:buChar char="§"/>
            </a:pPr>
            <a:r>
              <a:rPr lang="en-IN" spc="-5" dirty="0" smtClean="0">
                <a:latin typeface="Times New Roman" pitchFamily="18" charset="0"/>
                <a:cs typeface="Times New Roman" pitchFamily="18" charset="0"/>
              </a:rPr>
              <a:t> Identify, based on informed perception of Indian, regional and global needs, the areas of focus and provide platform to gain knowledge and solution.</a:t>
            </a:r>
          </a:p>
          <a:p>
            <a:pPr algn="just">
              <a:buFont typeface="Wingdings" pitchFamily="2" charset="2"/>
              <a:buChar char="§"/>
            </a:pPr>
            <a:r>
              <a:rPr lang="en-IN" spc="-5" dirty="0" smtClean="0">
                <a:latin typeface="Times New Roman" pitchFamily="18" charset="0"/>
                <a:cs typeface="Times New Roman" pitchFamily="18" charset="0"/>
              </a:rPr>
              <a:t> Offer opportunities for interaction between academia and industry.</a:t>
            </a:r>
          </a:p>
          <a:p>
            <a:pPr algn="just">
              <a:buFont typeface="Wingdings" pitchFamily="2" charset="2"/>
              <a:buChar char="§"/>
            </a:pPr>
            <a:r>
              <a:rPr lang="en-IN" spc="-5" dirty="0" smtClean="0">
                <a:latin typeface="Times New Roman" pitchFamily="18" charset="0"/>
                <a:cs typeface="Times New Roman" pitchFamily="18" charset="0"/>
              </a:rPr>
              <a:t> Develop human potential to its fullest extent so that intellectually capable and imaginatively gifted leaders may emerge in the range of  profession.</a:t>
            </a:r>
          </a:p>
          <a:p>
            <a:pPr>
              <a:buFont typeface="Wingdings" pitchFamily="2" charset="2"/>
              <a:buChar char="§"/>
            </a:pPr>
            <a:endParaRPr lang="en-I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5" name="object 5"/>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6" name="object 6"/>
          <p:cNvSpPr/>
          <p:nvPr/>
        </p:nvSpPr>
        <p:spPr>
          <a:xfrm>
            <a:off x="0" y="6134087"/>
            <a:ext cx="6857986" cy="3238493"/>
          </a:xfrm>
          <a:prstGeom prst="rect">
            <a:avLst/>
          </a:prstGeom>
          <a:blipFill>
            <a:blip r:embed="rId3" cstate="print"/>
            <a:stretch>
              <a:fillRect/>
            </a:stretch>
          </a:blipFill>
        </p:spPr>
        <p:txBody>
          <a:bodyPr wrap="square" lIns="0" tIns="0" rIns="0" bIns="0" rtlCol="0"/>
          <a:lstStyle/>
          <a:p>
            <a:endParaRPr dirty="0"/>
          </a:p>
        </p:txBody>
      </p:sp>
      <p:sp>
        <p:nvSpPr>
          <p:cNvPr id="7" name="object 7"/>
          <p:cNvSpPr/>
          <p:nvPr/>
        </p:nvSpPr>
        <p:spPr>
          <a:xfrm>
            <a:off x="0" y="190499"/>
            <a:ext cx="1343032" cy="952498"/>
          </a:xfrm>
          <a:prstGeom prst="rect">
            <a:avLst/>
          </a:prstGeom>
          <a:blipFill>
            <a:blip r:embed="rId4" cstate="print"/>
            <a:stretch>
              <a:fillRect/>
            </a:stretch>
          </a:blipFill>
        </p:spPr>
        <p:txBody>
          <a:bodyPr wrap="square" lIns="0" tIns="0" rIns="0" bIns="0" rtlCol="0"/>
          <a:lstStyle/>
          <a:p>
            <a:endParaRPr dirty="0"/>
          </a:p>
        </p:txBody>
      </p:sp>
      <p:sp>
        <p:nvSpPr>
          <p:cNvPr id="8" name="object 8"/>
          <p:cNvSpPr txBox="1"/>
          <p:nvPr/>
        </p:nvSpPr>
        <p:spPr>
          <a:xfrm>
            <a:off x="431801" y="414908"/>
            <a:ext cx="50505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9</a:t>
            </a:r>
            <a:r>
              <a:rPr sz="1400" b="1" spc="-5" smtClean="0">
                <a:latin typeface="Calibri"/>
                <a:cs typeface="Calibri"/>
              </a:rPr>
              <a:t>/1</a:t>
            </a:r>
            <a:r>
              <a:rPr lang="en-US" sz="1400" b="1" spc="-5" dirty="0" smtClean="0">
                <a:latin typeface="Calibri"/>
                <a:cs typeface="Calibri"/>
              </a:rPr>
              <a:t>7</a:t>
            </a:r>
            <a:endParaRPr sz="1400" dirty="0">
              <a:latin typeface="Calibri"/>
              <a:cs typeface="Calibri"/>
            </a:endParaRPr>
          </a:p>
        </p:txBody>
      </p:sp>
      <p:sp>
        <p:nvSpPr>
          <p:cNvPr id="9" name="object 9"/>
          <p:cNvSpPr/>
          <p:nvPr/>
        </p:nvSpPr>
        <p:spPr>
          <a:xfrm>
            <a:off x="304799" y="3238493"/>
            <a:ext cx="6248400" cy="1905"/>
          </a:xfrm>
          <a:custGeom>
            <a:avLst/>
            <a:gdLst/>
            <a:ahLst/>
            <a:cxnLst/>
            <a:rect l="l" t="t" r="r" b="b"/>
            <a:pathLst>
              <a:path w="6248400" h="1905">
                <a:moveTo>
                  <a:pt x="0" y="0"/>
                </a:moveTo>
                <a:lnTo>
                  <a:pt x="6248387" y="1599"/>
                </a:lnTo>
              </a:path>
            </a:pathLst>
          </a:custGeom>
          <a:ln w="9524">
            <a:solidFill>
              <a:srgbClr val="000000"/>
            </a:solidFill>
          </a:ln>
        </p:spPr>
        <p:txBody>
          <a:bodyPr wrap="square" lIns="0" tIns="0" rIns="0" bIns="0" rtlCol="0"/>
          <a:lstStyle/>
          <a:p>
            <a:endParaRPr dirty="0"/>
          </a:p>
        </p:txBody>
      </p:sp>
      <p:sp>
        <p:nvSpPr>
          <p:cNvPr id="10" name="object 10"/>
          <p:cNvSpPr txBox="1"/>
          <p:nvPr/>
        </p:nvSpPr>
        <p:spPr>
          <a:xfrm>
            <a:off x="285728" y="1685904"/>
            <a:ext cx="6327775" cy="4139403"/>
          </a:xfrm>
          <a:prstGeom prst="rect">
            <a:avLst/>
          </a:prstGeom>
        </p:spPr>
        <p:txBody>
          <a:bodyPr vert="horz" wrap="square" lIns="0" tIns="10795" rIns="0" bIns="0" rtlCol="0">
            <a:spAutoFit/>
          </a:bodyPr>
          <a:lstStyle/>
          <a:p>
            <a:pPr marL="97790" marR="229870" algn="just">
              <a:lnSpc>
                <a:spcPct val="100699"/>
              </a:lnSpc>
              <a:spcBef>
                <a:spcPts val="85"/>
              </a:spcBef>
            </a:pPr>
            <a:r>
              <a:rPr sz="1800" spc="-5" dirty="0">
                <a:latin typeface="Times New Roman" pitchFamily="18" charset="0"/>
                <a:cs typeface="Times New Roman" pitchFamily="18" charset="0"/>
              </a:rPr>
              <a:t>To Emerge as </a:t>
            </a:r>
            <a:r>
              <a:rPr sz="1800" dirty="0">
                <a:latin typeface="Times New Roman" pitchFamily="18" charset="0"/>
                <a:cs typeface="Times New Roman" pitchFamily="18" charset="0"/>
              </a:rPr>
              <a:t>a </a:t>
            </a:r>
            <a:r>
              <a:rPr sz="1800" spc="-5" dirty="0">
                <a:latin typeface="Times New Roman" pitchFamily="18" charset="0"/>
                <a:cs typeface="Times New Roman" pitchFamily="18" charset="0"/>
              </a:rPr>
              <a:t>Centre of Excellence in teaching in the area of  Electrical Engineering; to serve as </a:t>
            </a:r>
            <a:r>
              <a:rPr sz="1800" dirty="0">
                <a:latin typeface="Times New Roman" pitchFamily="18" charset="0"/>
                <a:cs typeface="Times New Roman" pitchFamily="18" charset="0"/>
              </a:rPr>
              <a:t>a </a:t>
            </a:r>
            <a:r>
              <a:rPr sz="1800" spc="-5" dirty="0">
                <a:latin typeface="Times New Roman" pitchFamily="18" charset="0"/>
                <a:cs typeface="Times New Roman" pitchFamily="18" charset="0"/>
              </a:rPr>
              <a:t>valuable resource for society  by promoting</a:t>
            </a:r>
            <a:r>
              <a:rPr sz="1800" spc="-10" dirty="0">
                <a:latin typeface="Times New Roman" pitchFamily="18" charset="0"/>
                <a:cs typeface="Times New Roman" pitchFamily="18" charset="0"/>
              </a:rPr>
              <a:t> </a:t>
            </a:r>
            <a:r>
              <a:rPr sz="1800" spc="-5" dirty="0">
                <a:latin typeface="Times New Roman" pitchFamily="18" charset="0"/>
                <a:cs typeface="Times New Roman" pitchFamily="18" charset="0"/>
              </a:rPr>
              <a:t>excellence.</a:t>
            </a:r>
            <a:endParaRPr sz="1800" dirty="0">
              <a:latin typeface="Times New Roman" pitchFamily="18" charset="0"/>
              <a:cs typeface="Times New Roman" pitchFamily="18" charset="0"/>
            </a:endParaRPr>
          </a:p>
          <a:p>
            <a:pPr marL="12700">
              <a:lnSpc>
                <a:spcPct val="100000"/>
              </a:lnSpc>
              <a:spcBef>
                <a:spcPts val="1115"/>
              </a:spcBef>
            </a:pPr>
            <a:r>
              <a:rPr sz="2400" b="1" i="1" spc="-5" smtClean="0">
                <a:solidFill>
                  <a:srgbClr val="FF0000"/>
                </a:solidFill>
                <a:latin typeface="Times New Roman" pitchFamily="18" charset="0"/>
                <a:cs typeface="Times New Roman" pitchFamily="18" charset="0"/>
              </a:rPr>
              <a:t>Mission </a:t>
            </a:r>
            <a:r>
              <a:rPr sz="2400" b="1" i="1" spc="-5" dirty="0">
                <a:solidFill>
                  <a:srgbClr val="FF0000"/>
                </a:solidFill>
                <a:latin typeface="Times New Roman" pitchFamily="18" charset="0"/>
                <a:cs typeface="Times New Roman" pitchFamily="18" charset="0"/>
              </a:rPr>
              <a:t>of</a:t>
            </a:r>
            <a:r>
              <a:rPr sz="2400" b="1" i="1" spc="-10" dirty="0">
                <a:solidFill>
                  <a:srgbClr val="FF0000"/>
                </a:solidFill>
                <a:latin typeface="Times New Roman" pitchFamily="18" charset="0"/>
                <a:cs typeface="Times New Roman" pitchFamily="18" charset="0"/>
              </a:rPr>
              <a:t> </a:t>
            </a:r>
            <a:r>
              <a:rPr sz="2400" b="1" i="1" spc="-5" dirty="0">
                <a:solidFill>
                  <a:srgbClr val="FF0000"/>
                </a:solidFill>
                <a:latin typeface="Times New Roman" pitchFamily="18" charset="0"/>
                <a:cs typeface="Times New Roman" pitchFamily="18" charset="0"/>
              </a:rPr>
              <a:t>Department</a:t>
            </a:r>
            <a:endParaRPr sz="2400" dirty="0">
              <a:latin typeface="Times New Roman" pitchFamily="18" charset="0"/>
              <a:cs typeface="Times New Roman" pitchFamily="18" charset="0"/>
            </a:endParaRPr>
          </a:p>
          <a:p>
            <a:pPr>
              <a:lnSpc>
                <a:spcPct val="100000"/>
              </a:lnSpc>
              <a:spcBef>
                <a:spcPts val="30"/>
              </a:spcBef>
            </a:pPr>
            <a:endParaRPr sz="3350" dirty="0">
              <a:latin typeface="Times New Roman"/>
              <a:cs typeface="Times New Roman"/>
            </a:endParaRPr>
          </a:p>
          <a:p>
            <a:pPr marL="97790" marR="15240" algn="just">
              <a:lnSpc>
                <a:spcPct val="100000"/>
              </a:lnSpc>
              <a:spcBef>
                <a:spcPts val="5"/>
              </a:spcBef>
            </a:pPr>
            <a:r>
              <a:rPr sz="2000" spc="-5">
                <a:latin typeface="Times New Roman" pitchFamily="18" charset="0"/>
                <a:cs typeface="Times New Roman" pitchFamily="18" charset="0"/>
              </a:rPr>
              <a:t>M1</a:t>
            </a:r>
            <a:r>
              <a:rPr sz="2000" spc="-5" smtClean="0">
                <a:latin typeface="Times New Roman" pitchFamily="18" charset="0"/>
                <a:cs typeface="Times New Roman" pitchFamily="18" charset="0"/>
              </a:rPr>
              <a:t>:</a:t>
            </a:r>
            <a:r>
              <a:rPr lang="en-IN" sz="2000" spc="-5" dirty="0" smtClean="0">
                <a:latin typeface="Times New Roman" pitchFamily="18" charset="0"/>
                <a:cs typeface="Times New Roman" pitchFamily="18" charset="0"/>
              </a:rPr>
              <a:t> </a:t>
            </a:r>
            <a:r>
              <a:rPr sz="1800" spc="-5" smtClean="0">
                <a:latin typeface="Times New Roman" pitchFamily="18" charset="0"/>
                <a:cs typeface="Times New Roman" pitchFamily="18" charset="0"/>
              </a:rPr>
              <a:t>To </a:t>
            </a:r>
            <a:r>
              <a:rPr sz="1800" spc="-5" dirty="0">
                <a:latin typeface="Times New Roman" pitchFamily="18" charset="0"/>
                <a:cs typeface="Times New Roman" pitchFamily="18" charset="0"/>
              </a:rPr>
              <a:t>provide professional and ethical guidance to the students  to make them employable</a:t>
            </a:r>
            <a:r>
              <a:rPr sz="1800" spc="-10" dirty="0">
                <a:latin typeface="Times New Roman" pitchFamily="18" charset="0"/>
                <a:cs typeface="Times New Roman" pitchFamily="18" charset="0"/>
              </a:rPr>
              <a:t> </a:t>
            </a:r>
            <a:r>
              <a:rPr sz="1800" dirty="0">
                <a:latin typeface="Times New Roman" pitchFamily="18" charset="0"/>
                <a:cs typeface="Times New Roman" pitchFamily="18" charset="0"/>
              </a:rPr>
              <a:t>.</a:t>
            </a:r>
          </a:p>
          <a:p>
            <a:pPr marL="97790" marR="5715" algn="just">
              <a:lnSpc>
                <a:spcPct val="100699"/>
              </a:lnSpc>
              <a:spcBef>
                <a:spcPts val="5"/>
              </a:spcBef>
            </a:pPr>
            <a:r>
              <a:rPr sz="1800" spc="-5" dirty="0">
                <a:latin typeface="Times New Roman" pitchFamily="18" charset="0"/>
                <a:cs typeface="Times New Roman" pitchFamily="18" charset="0"/>
              </a:rPr>
              <a:t>M2: To improve quality of education through different quality  development programs for faculty and students</a:t>
            </a:r>
            <a:r>
              <a:rPr sz="1800" spc="-20" dirty="0">
                <a:latin typeface="Times New Roman" pitchFamily="18" charset="0"/>
                <a:cs typeface="Times New Roman" pitchFamily="18" charset="0"/>
              </a:rPr>
              <a:t> </a:t>
            </a:r>
            <a:r>
              <a:rPr sz="1800" dirty="0">
                <a:latin typeface="Times New Roman" pitchFamily="18" charset="0"/>
                <a:cs typeface="Times New Roman" pitchFamily="18" charset="0"/>
              </a:rPr>
              <a:t>.</a:t>
            </a:r>
          </a:p>
          <a:p>
            <a:pPr marL="97790" marR="5080" algn="just">
              <a:lnSpc>
                <a:spcPct val="100699"/>
              </a:lnSpc>
            </a:pPr>
            <a:r>
              <a:rPr sz="1800" spc="-5">
                <a:latin typeface="Times New Roman" pitchFamily="18" charset="0"/>
                <a:cs typeface="Times New Roman" pitchFamily="18" charset="0"/>
              </a:rPr>
              <a:t>M3</a:t>
            </a:r>
            <a:r>
              <a:rPr sz="1800" spc="-5" smtClean="0">
                <a:latin typeface="Times New Roman" pitchFamily="18" charset="0"/>
                <a:cs typeface="Times New Roman" pitchFamily="18" charset="0"/>
              </a:rPr>
              <a:t>:</a:t>
            </a:r>
            <a:r>
              <a:rPr lang="en-IN" sz="1800" spc="-5" dirty="0" smtClean="0">
                <a:latin typeface="Times New Roman" pitchFamily="18" charset="0"/>
                <a:cs typeface="Times New Roman" pitchFamily="18" charset="0"/>
              </a:rPr>
              <a:t> </a:t>
            </a:r>
            <a:r>
              <a:rPr sz="1800" spc="-5" smtClean="0">
                <a:latin typeface="Times New Roman" pitchFamily="18" charset="0"/>
                <a:cs typeface="Times New Roman" pitchFamily="18" charset="0"/>
              </a:rPr>
              <a:t>To </a:t>
            </a:r>
            <a:r>
              <a:rPr sz="1800" spc="-5" dirty="0">
                <a:latin typeface="Times New Roman" pitchFamily="18" charset="0"/>
                <a:cs typeface="Times New Roman" pitchFamily="18" charset="0"/>
              </a:rPr>
              <a:t>encourage students to acquire practical knowledge through  projects and participation in national and international events</a:t>
            </a:r>
            <a:r>
              <a:rPr sz="1800" spc="-40" dirty="0">
                <a:latin typeface="Times New Roman" pitchFamily="18" charset="0"/>
                <a:cs typeface="Times New Roman" pitchFamily="18" charset="0"/>
              </a:rPr>
              <a:t> </a:t>
            </a:r>
            <a:r>
              <a:rPr sz="1800" dirty="0">
                <a:latin typeface="Times New Roman" pitchFamily="18" charset="0"/>
                <a:cs typeface="Times New Roman" pitchFamily="18" charset="0"/>
              </a:rPr>
              <a:t>.</a:t>
            </a:r>
          </a:p>
          <a:p>
            <a:pPr marL="97790" marR="5080" algn="just">
              <a:lnSpc>
                <a:spcPct val="100699"/>
              </a:lnSpc>
            </a:pPr>
            <a:r>
              <a:rPr sz="1800" spc="-5">
                <a:latin typeface="Times New Roman" pitchFamily="18" charset="0"/>
                <a:cs typeface="Times New Roman" pitchFamily="18" charset="0"/>
              </a:rPr>
              <a:t>M4</a:t>
            </a:r>
            <a:r>
              <a:rPr sz="1800" spc="-5" smtClean="0">
                <a:latin typeface="Times New Roman" pitchFamily="18" charset="0"/>
                <a:cs typeface="Times New Roman" pitchFamily="18" charset="0"/>
              </a:rPr>
              <a:t>:</a:t>
            </a:r>
            <a:r>
              <a:rPr lang="en-IN" sz="1800" spc="-5" dirty="0" smtClean="0">
                <a:latin typeface="Times New Roman" pitchFamily="18" charset="0"/>
                <a:cs typeface="Times New Roman" pitchFamily="18" charset="0"/>
              </a:rPr>
              <a:t> </a:t>
            </a:r>
            <a:r>
              <a:rPr sz="1800" spc="-5" smtClean="0">
                <a:latin typeface="Times New Roman" pitchFamily="18" charset="0"/>
                <a:cs typeface="Times New Roman" pitchFamily="18" charset="0"/>
              </a:rPr>
              <a:t>To </a:t>
            </a:r>
            <a:r>
              <a:rPr sz="1800" spc="-5" dirty="0">
                <a:latin typeface="Times New Roman" pitchFamily="18" charset="0"/>
                <a:cs typeface="Times New Roman" pitchFamily="18" charset="0"/>
              </a:rPr>
              <a:t>prepare our students for upcoming challenges of life  through </a:t>
            </a:r>
            <a:r>
              <a:rPr sz="1800" spc="-5">
                <a:latin typeface="Times New Roman" pitchFamily="18" charset="0"/>
                <a:cs typeface="Times New Roman" pitchFamily="18" charset="0"/>
              </a:rPr>
              <a:t>guidance </a:t>
            </a:r>
            <a:r>
              <a:rPr sz="1800" spc="-5" smtClean="0">
                <a:latin typeface="Times New Roman" pitchFamily="18" charset="0"/>
                <a:cs typeface="Times New Roman" pitchFamily="18" charset="0"/>
              </a:rPr>
              <a:t>for </a:t>
            </a:r>
            <a:r>
              <a:rPr sz="1800" spc="-5" dirty="0">
                <a:latin typeface="Times New Roman" pitchFamily="18" charset="0"/>
                <a:cs typeface="Times New Roman" pitchFamily="18" charset="0"/>
              </a:rPr>
              <a:t>competitive  examinations</a:t>
            </a:r>
            <a:r>
              <a:rPr sz="1800" spc="-10" dirty="0">
                <a:latin typeface="Times New Roman" pitchFamily="18" charset="0"/>
                <a:cs typeface="Times New Roman" pitchFamily="18" charset="0"/>
              </a:rPr>
              <a:t> </a:t>
            </a:r>
            <a:r>
              <a:rPr sz="1800" dirty="0">
                <a:latin typeface="Times New Roman" pitchFamily="18" charset="0"/>
                <a:cs typeface="Times New Roman" pitchFamily="18" charset="0"/>
              </a:rPr>
              <a:t>.</a:t>
            </a:r>
          </a:p>
        </p:txBody>
      </p:sp>
      <p:sp>
        <p:nvSpPr>
          <p:cNvPr id="11" name="Title 10"/>
          <p:cNvSpPr>
            <a:spLocks noGrp="1"/>
          </p:cNvSpPr>
          <p:nvPr>
            <p:ph type="title"/>
          </p:nvPr>
        </p:nvSpPr>
        <p:spPr>
          <a:xfrm>
            <a:off x="285728" y="1042962"/>
            <a:ext cx="6283958" cy="738664"/>
          </a:xfrm>
        </p:spPr>
        <p:txBody>
          <a:bodyPr/>
          <a:lstStyle/>
          <a:p>
            <a:r>
              <a:rPr lang="en-IN" u="none" spc="-5" dirty="0" smtClean="0">
                <a:latin typeface="Times New Roman" pitchFamily="18" charset="0"/>
                <a:cs typeface="Times New Roman" pitchFamily="18" charset="0"/>
              </a:rPr>
              <a:t>Vision of</a:t>
            </a:r>
            <a:r>
              <a:rPr lang="en-IN" u="none" spc="-10" dirty="0" smtClean="0">
                <a:latin typeface="Times New Roman" pitchFamily="18" charset="0"/>
                <a:cs typeface="Times New Roman" pitchFamily="18" charset="0"/>
              </a:rPr>
              <a:t> </a:t>
            </a:r>
            <a:r>
              <a:rPr lang="en-IN" u="none" spc="-5" dirty="0" smtClean="0">
                <a:latin typeface="Times New Roman" pitchFamily="18" charset="0"/>
                <a:cs typeface="Times New Roman" pitchFamily="18" charset="0"/>
              </a:rPr>
              <a:t>Department</a:t>
            </a:r>
            <a:r>
              <a:rPr lang="en-IN" u="none" dirty="0" smtClean="0">
                <a:latin typeface="Times New Roman" pitchFamily="18" charset="0"/>
                <a:cs typeface="Times New Roman" pitchFamily="18" charset="0"/>
              </a:rPr>
              <a:t/>
            </a:r>
            <a:br>
              <a:rPr lang="en-IN" u="none" dirty="0" smtClean="0">
                <a:latin typeface="Times New Roman" pitchFamily="18" charset="0"/>
                <a:cs typeface="Times New Roman" pitchFamily="18" charset="0"/>
              </a:rPr>
            </a:br>
            <a:endParaRPr lang="en-IN" u="none" dirty="0"/>
          </a:p>
        </p:txBody>
      </p:sp>
      <p:sp>
        <p:nvSpPr>
          <p:cNvPr id="12" name="object 13"/>
          <p:cNvSpPr/>
          <p:nvPr/>
        </p:nvSpPr>
        <p:spPr>
          <a:xfrm>
            <a:off x="285728" y="1543028"/>
            <a:ext cx="6172200" cy="1905"/>
          </a:xfrm>
          <a:custGeom>
            <a:avLst/>
            <a:gdLst/>
            <a:ahLst/>
            <a:cxnLst/>
            <a:rect l="l" t="t" r="r" b="b"/>
            <a:pathLst>
              <a:path w="6172200" h="1905">
                <a:moveTo>
                  <a:pt x="0" y="0"/>
                </a:moveTo>
                <a:lnTo>
                  <a:pt x="6172187" y="1587"/>
                </a:lnTo>
              </a:path>
            </a:pathLst>
          </a:custGeom>
          <a:ln w="9524">
            <a:solidFill>
              <a:srgbClr val="000000"/>
            </a:solidFill>
          </a:ln>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4" name="object 4"/>
          <p:cNvSpPr txBox="1"/>
          <p:nvPr/>
        </p:nvSpPr>
        <p:spPr>
          <a:xfrm>
            <a:off x="304799" y="3873873"/>
            <a:ext cx="2754630" cy="575945"/>
          </a:xfrm>
          <a:prstGeom prst="rect">
            <a:avLst/>
          </a:prstGeom>
        </p:spPr>
        <p:txBody>
          <a:bodyPr vert="horz" wrap="square" lIns="0" tIns="10795" rIns="0" bIns="0" rtlCol="0">
            <a:spAutoFit/>
          </a:bodyPr>
          <a:lstStyle/>
          <a:p>
            <a:pPr marL="12700" marR="5080">
              <a:lnSpc>
                <a:spcPct val="100699"/>
              </a:lnSpc>
              <a:spcBef>
                <a:spcPts val="85"/>
              </a:spcBef>
              <a:tabLst>
                <a:tab pos="1090295" algn="l"/>
                <a:tab pos="1312545" algn="l"/>
                <a:tab pos="1637664" algn="l"/>
                <a:tab pos="2289810" algn="l"/>
                <a:tab pos="2391410" algn="l"/>
              </a:tabLst>
            </a:pPr>
            <a:r>
              <a:rPr lang="en-IN" sz="1800" spc="-5" dirty="0" smtClean="0">
                <a:latin typeface="Times New Roman" pitchFamily="18" charset="0"/>
                <a:cs typeface="Times New Roman" pitchFamily="18" charset="0"/>
              </a:rPr>
              <a:t>E</a:t>
            </a:r>
            <a:r>
              <a:rPr sz="1800" spc="-5" smtClean="0">
                <a:latin typeface="Times New Roman" pitchFamily="18" charset="0"/>
                <a:cs typeface="Times New Roman" pitchFamily="18" charset="0"/>
              </a:rPr>
              <a:t>ngineerin</a:t>
            </a:r>
            <a:r>
              <a:rPr sz="1800" smtClean="0">
                <a:latin typeface="Times New Roman" pitchFamily="18" charset="0"/>
                <a:cs typeface="Times New Roman" pitchFamily="18" charset="0"/>
              </a:rPr>
              <a:t>g</a:t>
            </a:r>
            <a:r>
              <a:rPr lang="en-IN" sz="1800" dirty="0" smtClean="0">
                <a:latin typeface="Times New Roman" pitchFamily="18" charset="0"/>
                <a:cs typeface="Times New Roman" pitchFamily="18" charset="0"/>
              </a:rPr>
              <a:t> </a:t>
            </a:r>
            <a:r>
              <a:rPr sz="1800" dirty="0">
                <a:latin typeface="Times New Roman" pitchFamily="18" charset="0"/>
                <a:cs typeface="Times New Roman" pitchFamily="18" charset="0"/>
              </a:rPr>
              <a:t>	</a:t>
            </a:r>
            <a:r>
              <a:rPr sz="1800" spc="-5" dirty="0">
                <a:latin typeface="Times New Roman" pitchFamily="18" charset="0"/>
                <a:cs typeface="Times New Roman" pitchFamily="18" charset="0"/>
              </a:rPr>
              <a:t>problem</a:t>
            </a:r>
            <a:r>
              <a:rPr sz="1800" dirty="0">
                <a:latin typeface="Times New Roman" pitchFamily="18" charset="0"/>
                <a:cs typeface="Times New Roman" pitchFamily="18" charset="0"/>
              </a:rPr>
              <a:t>s		</a:t>
            </a:r>
            <a:r>
              <a:rPr sz="1800" spc="-5" dirty="0">
                <a:latin typeface="Times New Roman" pitchFamily="18" charset="0"/>
                <a:cs typeface="Times New Roman" pitchFamily="18" charset="0"/>
              </a:rPr>
              <a:t>and  processes	that	meet	the</a:t>
            </a:r>
            <a:endParaRPr sz="1800" dirty="0">
              <a:latin typeface="Times New Roman" pitchFamily="18" charset="0"/>
              <a:cs typeface="Times New Roman" pitchFamily="18" charset="0"/>
            </a:endParaRPr>
          </a:p>
        </p:txBody>
      </p:sp>
      <p:sp>
        <p:nvSpPr>
          <p:cNvPr id="5" name="object 5"/>
          <p:cNvSpPr txBox="1"/>
          <p:nvPr/>
        </p:nvSpPr>
        <p:spPr>
          <a:xfrm>
            <a:off x="3057755" y="3873873"/>
            <a:ext cx="3422650" cy="575945"/>
          </a:xfrm>
          <a:prstGeom prst="rect">
            <a:avLst/>
          </a:prstGeom>
        </p:spPr>
        <p:txBody>
          <a:bodyPr vert="horz" wrap="square" lIns="0" tIns="10795" rIns="0" bIns="0" rtlCol="0">
            <a:spAutoFit/>
          </a:bodyPr>
          <a:lstStyle/>
          <a:p>
            <a:pPr marL="12700" marR="5080" indent="177165">
              <a:lnSpc>
                <a:spcPct val="100699"/>
              </a:lnSpc>
              <a:spcBef>
                <a:spcPts val="85"/>
              </a:spcBef>
              <a:tabLst>
                <a:tab pos="993775" algn="l"/>
                <a:tab pos="1729739" algn="l"/>
                <a:tab pos="1850389" algn="l"/>
                <a:tab pos="2307590" algn="l"/>
                <a:tab pos="3208655" algn="l"/>
              </a:tabLst>
            </a:pPr>
            <a:r>
              <a:rPr sz="1800" spc="-5" dirty="0">
                <a:latin typeface="Times New Roman" pitchFamily="18" charset="0"/>
                <a:cs typeface="Times New Roman" pitchFamily="18" charset="0"/>
              </a:rPr>
              <a:t>desig</a:t>
            </a:r>
            <a:r>
              <a:rPr sz="1800" dirty="0">
                <a:latin typeface="Times New Roman" pitchFamily="18" charset="0"/>
                <a:cs typeface="Times New Roman" pitchFamily="18" charset="0"/>
              </a:rPr>
              <a:t>n	</a:t>
            </a:r>
            <a:r>
              <a:rPr sz="1800" spc="-5" dirty="0">
                <a:latin typeface="Times New Roman" pitchFamily="18" charset="0"/>
                <a:cs typeface="Times New Roman" pitchFamily="18" charset="0"/>
              </a:rPr>
              <a:t>syste</a:t>
            </a:r>
            <a:r>
              <a:rPr sz="1800" dirty="0">
                <a:latin typeface="Times New Roman" pitchFamily="18" charset="0"/>
                <a:cs typeface="Times New Roman" pitchFamily="18" charset="0"/>
              </a:rPr>
              <a:t>m		</a:t>
            </a:r>
            <a:r>
              <a:rPr sz="1800" spc="-5" dirty="0">
                <a:latin typeface="Times New Roman" pitchFamily="18" charset="0"/>
                <a:cs typeface="Times New Roman" pitchFamily="18" charset="0"/>
              </a:rPr>
              <a:t>component</a:t>
            </a:r>
            <a:r>
              <a:rPr sz="1800" dirty="0">
                <a:latin typeface="Times New Roman" pitchFamily="18" charset="0"/>
                <a:cs typeface="Times New Roman" pitchFamily="18" charset="0"/>
              </a:rPr>
              <a:t>s	</a:t>
            </a:r>
            <a:r>
              <a:rPr sz="1800" spc="-5" dirty="0">
                <a:latin typeface="Times New Roman" pitchFamily="18" charset="0"/>
                <a:cs typeface="Times New Roman" pitchFamily="18" charset="0"/>
              </a:rPr>
              <a:t>or  specifie</a:t>
            </a:r>
            <a:r>
              <a:rPr sz="1800" dirty="0">
                <a:latin typeface="Times New Roman" pitchFamily="18" charset="0"/>
                <a:cs typeface="Times New Roman" pitchFamily="18" charset="0"/>
              </a:rPr>
              <a:t>d	</a:t>
            </a:r>
            <a:r>
              <a:rPr sz="1800" spc="-310" dirty="0">
                <a:latin typeface="Times New Roman" pitchFamily="18" charset="0"/>
                <a:cs typeface="Times New Roman" pitchFamily="18" charset="0"/>
              </a:rPr>
              <a:t> </a:t>
            </a:r>
            <a:r>
              <a:rPr sz="1800" spc="-5" dirty="0">
                <a:latin typeface="Times New Roman" pitchFamily="18" charset="0"/>
                <a:cs typeface="Times New Roman" pitchFamily="18" charset="0"/>
              </a:rPr>
              <a:t>need</a:t>
            </a:r>
            <a:r>
              <a:rPr sz="1800" dirty="0">
                <a:latin typeface="Times New Roman" pitchFamily="18" charset="0"/>
                <a:cs typeface="Times New Roman" pitchFamily="18" charset="0"/>
              </a:rPr>
              <a:t>s	</a:t>
            </a:r>
            <a:r>
              <a:rPr sz="1800" spc="-5" dirty="0">
                <a:latin typeface="Times New Roman" pitchFamily="18" charset="0"/>
                <a:cs typeface="Times New Roman" pitchFamily="18" charset="0"/>
              </a:rPr>
              <a:t>wit</a:t>
            </a:r>
            <a:r>
              <a:rPr sz="1800" dirty="0">
                <a:latin typeface="Times New Roman" pitchFamily="18" charset="0"/>
                <a:cs typeface="Times New Roman" pitchFamily="18" charset="0"/>
              </a:rPr>
              <a:t>h	</a:t>
            </a:r>
            <a:r>
              <a:rPr sz="1800" spc="-5" dirty="0">
                <a:latin typeface="Times New Roman" pitchFamily="18" charset="0"/>
                <a:cs typeface="Times New Roman" pitchFamily="18" charset="0"/>
              </a:rPr>
              <a:t>appropriate</a:t>
            </a:r>
            <a:endParaRPr sz="1800" dirty="0">
              <a:latin typeface="Times New Roman" pitchFamily="18" charset="0"/>
              <a:cs typeface="Times New Roman" pitchFamily="18" charset="0"/>
            </a:endParaRPr>
          </a:p>
        </p:txBody>
      </p:sp>
      <p:sp>
        <p:nvSpPr>
          <p:cNvPr id="6" name="object 6"/>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7" name="object 7"/>
          <p:cNvSpPr/>
          <p:nvPr/>
        </p:nvSpPr>
        <p:spPr>
          <a:xfrm>
            <a:off x="-1" y="0"/>
            <a:ext cx="1443789" cy="952498"/>
          </a:xfrm>
          <a:prstGeom prst="rect">
            <a:avLst/>
          </a:prstGeom>
          <a:blipFill>
            <a:blip r:embed="rId3" cstate="print"/>
            <a:stretch>
              <a:fillRect/>
            </a:stretch>
          </a:blipFill>
        </p:spPr>
        <p:txBody>
          <a:bodyPr wrap="square" lIns="0" tIns="0" rIns="0" bIns="0" rtlCol="0"/>
          <a:lstStyle/>
          <a:p>
            <a:endParaRPr lang="en-IN" dirty="0" smtClean="0"/>
          </a:p>
        </p:txBody>
      </p:sp>
      <p:sp>
        <p:nvSpPr>
          <p:cNvPr id="8" name="object 8"/>
          <p:cNvSpPr/>
          <p:nvPr/>
        </p:nvSpPr>
        <p:spPr>
          <a:xfrm>
            <a:off x="0" y="6134087"/>
            <a:ext cx="6857986" cy="3238493"/>
          </a:xfrm>
          <a:prstGeom prst="rect">
            <a:avLst/>
          </a:prstGeom>
          <a:blipFill>
            <a:blip r:embed="rId4" cstate="print"/>
            <a:stretch>
              <a:fillRect/>
            </a:stretch>
          </a:blipFill>
        </p:spPr>
        <p:txBody>
          <a:bodyPr wrap="square" lIns="0" tIns="0" rIns="0" bIns="0" rtlCol="0"/>
          <a:lstStyle/>
          <a:p>
            <a:endParaRPr dirty="0"/>
          </a:p>
        </p:txBody>
      </p:sp>
      <p:sp>
        <p:nvSpPr>
          <p:cNvPr id="9" name="object 9"/>
          <p:cNvSpPr txBox="1"/>
          <p:nvPr/>
        </p:nvSpPr>
        <p:spPr>
          <a:xfrm>
            <a:off x="214290" y="685772"/>
            <a:ext cx="6299200" cy="3188502"/>
          </a:xfrm>
          <a:prstGeom prst="rect">
            <a:avLst/>
          </a:prstGeom>
        </p:spPr>
        <p:txBody>
          <a:bodyPr vert="horz" wrap="square" lIns="0" tIns="12700" rIns="0" bIns="0" rtlCol="0">
            <a:spAutoFit/>
          </a:bodyPr>
          <a:lstStyle/>
          <a:p>
            <a:pPr marL="229870" marR="5643880" indent="-40640">
              <a:lnSpc>
                <a:spcPct val="106600"/>
              </a:lnSpc>
              <a:spcBef>
                <a:spcPts val="100"/>
              </a:spcBef>
            </a:pPr>
            <a:endParaRPr sz="1400" dirty="0" smtClean="0">
              <a:latin typeface="Calibri"/>
              <a:cs typeface="Calibri"/>
            </a:endParaRPr>
          </a:p>
          <a:p>
            <a:pPr marL="174625">
              <a:lnSpc>
                <a:spcPct val="100000"/>
              </a:lnSpc>
              <a:spcBef>
                <a:spcPts val="1070"/>
              </a:spcBef>
            </a:pPr>
            <a:r>
              <a:rPr sz="2000" b="1" i="1" spc="-5" dirty="0" smtClean="0">
                <a:solidFill>
                  <a:srgbClr val="FF0000"/>
                </a:solidFill>
                <a:latin typeface="Times New Roman" pitchFamily="18" charset="0"/>
                <a:cs typeface="Times New Roman" pitchFamily="18" charset="0"/>
              </a:rPr>
              <a:t>PROGRAM</a:t>
            </a:r>
            <a:r>
              <a:rPr sz="2000" b="1" i="1" spc="-10" dirty="0" smtClean="0">
                <a:solidFill>
                  <a:srgbClr val="FF0000"/>
                </a:solidFill>
                <a:latin typeface="Times New Roman" pitchFamily="18" charset="0"/>
                <a:cs typeface="Times New Roman" pitchFamily="18" charset="0"/>
              </a:rPr>
              <a:t> </a:t>
            </a:r>
            <a:r>
              <a:rPr sz="2000" b="1" i="1" spc="-5" dirty="0" smtClean="0">
                <a:solidFill>
                  <a:srgbClr val="FF0000"/>
                </a:solidFill>
                <a:latin typeface="Times New Roman" pitchFamily="18" charset="0"/>
                <a:cs typeface="Times New Roman" pitchFamily="18" charset="0"/>
              </a:rPr>
              <a:t>OUTCOMES</a:t>
            </a:r>
            <a:endParaRPr lang="en-US" i="1" dirty="0" smtClean="0">
              <a:solidFill>
                <a:srgbClr val="363434"/>
              </a:solidFill>
              <a:latin typeface="Times New Roman" pitchFamily="18" charset="0"/>
              <a:cs typeface="Times New Roman" pitchFamily="18" charset="0"/>
            </a:endParaRPr>
          </a:p>
          <a:p>
            <a:pPr marL="12700" algn="just">
              <a:lnSpc>
                <a:spcPct val="100000"/>
              </a:lnSpc>
              <a:spcBef>
                <a:spcPts val="910"/>
              </a:spcBef>
            </a:pPr>
            <a:r>
              <a:rPr sz="1800" b="1" i="1" spc="-5" smtClean="0">
                <a:latin typeface="Times New Roman" pitchFamily="18" charset="0"/>
                <a:cs typeface="Times New Roman" pitchFamily="18" charset="0"/>
              </a:rPr>
              <a:t>Engineering </a:t>
            </a:r>
            <a:r>
              <a:rPr sz="1800" b="1" i="1" smtClean="0">
                <a:latin typeface="Times New Roman" pitchFamily="18" charset="0"/>
                <a:cs typeface="Times New Roman" pitchFamily="18" charset="0"/>
              </a:rPr>
              <a:t>knowledge</a:t>
            </a:r>
            <a:r>
              <a:rPr lang="en-IN" b="1" i="1" spc="-5" dirty="0" smtClean="0">
                <a:latin typeface="Times New Roman" pitchFamily="18" charset="0"/>
                <a:cs typeface="Times New Roman" pitchFamily="18" charset="0"/>
              </a:rPr>
              <a:t>:</a:t>
            </a:r>
            <a:r>
              <a:rPr sz="1800" i="1" smtClean="0">
                <a:solidFill>
                  <a:srgbClr val="363434"/>
                </a:solidFill>
                <a:latin typeface="Times New Roman" pitchFamily="18" charset="0"/>
                <a:cs typeface="Times New Roman" pitchFamily="18" charset="0"/>
              </a:rPr>
              <a:t> </a:t>
            </a:r>
            <a:r>
              <a:rPr sz="1800" spc="-5" dirty="0">
                <a:latin typeface="Times New Roman" pitchFamily="18" charset="0"/>
                <a:cs typeface="Times New Roman" pitchFamily="18" charset="0"/>
              </a:rPr>
              <a:t>Apply the knowledge of mathematics,  science, engineering fundamentals, and an engineering  specialization to the solution of complex engineering</a:t>
            </a:r>
            <a:r>
              <a:rPr sz="1800" spc="-35" dirty="0">
                <a:latin typeface="Times New Roman" pitchFamily="18" charset="0"/>
                <a:cs typeface="Times New Roman" pitchFamily="18" charset="0"/>
              </a:rPr>
              <a:t> </a:t>
            </a:r>
            <a:r>
              <a:rPr sz="1800" spc="-5">
                <a:latin typeface="Times New Roman" pitchFamily="18" charset="0"/>
                <a:cs typeface="Times New Roman" pitchFamily="18" charset="0"/>
              </a:rPr>
              <a:t>problems</a:t>
            </a:r>
            <a:r>
              <a:rPr sz="1800" spc="-5" smtClean="0">
                <a:latin typeface="Times New Roman" pitchFamily="18" charset="0"/>
                <a:cs typeface="Times New Roman" pitchFamily="18" charset="0"/>
              </a:rPr>
              <a:t>.</a:t>
            </a:r>
            <a:endParaRPr sz="1800" dirty="0">
              <a:latin typeface="Times New Roman" pitchFamily="18" charset="0"/>
              <a:cs typeface="Times New Roman" pitchFamily="18" charset="0"/>
            </a:endParaRPr>
          </a:p>
          <a:p>
            <a:pPr marL="22225" marR="111125" algn="just">
              <a:lnSpc>
                <a:spcPct val="100699"/>
              </a:lnSpc>
              <a:spcBef>
                <a:spcPts val="595"/>
              </a:spcBef>
            </a:pPr>
            <a:r>
              <a:rPr sz="1800" b="1" i="1" spc="-5" dirty="0">
                <a:latin typeface="Times New Roman" pitchFamily="18" charset="0"/>
                <a:cs typeface="Times New Roman" pitchFamily="18" charset="0"/>
              </a:rPr>
              <a:t>Problem analysis:</a:t>
            </a:r>
            <a:r>
              <a:rPr sz="1800" b="1" spc="-5" dirty="0">
                <a:latin typeface="Times New Roman" pitchFamily="18" charset="0"/>
                <a:cs typeface="Times New Roman" pitchFamily="18" charset="0"/>
              </a:rPr>
              <a:t> </a:t>
            </a:r>
            <a:r>
              <a:rPr sz="1800" spc="-5" dirty="0">
                <a:latin typeface="Times New Roman" pitchFamily="18" charset="0"/>
                <a:cs typeface="Times New Roman" pitchFamily="18" charset="0"/>
              </a:rPr>
              <a:t>Identify, formulate, research literature, and  analyze complex engineering problems reaching substantiated  conclusions using first principles of mathematics, natural sciences,  and engineering</a:t>
            </a:r>
            <a:r>
              <a:rPr sz="1800" spc="-10" dirty="0">
                <a:latin typeface="Times New Roman" pitchFamily="18" charset="0"/>
                <a:cs typeface="Times New Roman" pitchFamily="18" charset="0"/>
              </a:rPr>
              <a:t> </a:t>
            </a:r>
            <a:r>
              <a:rPr sz="1800" spc="-5" dirty="0">
                <a:latin typeface="Times New Roman" pitchFamily="18" charset="0"/>
                <a:cs typeface="Times New Roman" pitchFamily="18" charset="0"/>
              </a:rPr>
              <a:t>sciences.</a:t>
            </a:r>
            <a:endParaRPr sz="1800" dirty="0">
              <a:latin typeface="Times New Roman" pitchFamily="18" charset="0"/>
              <a:cs typeface="Times New Roman" pitchFamily="18" charset="0"/>
            </a:endParaRPr>
          </a:p>
          <a:p>
            <a:pPr marL="25400" algn="just">
              <a:lnSpc>
                <a:spcPct val="100000"/>
              </a:lnSpc>
              <a:spcBef>
                <a:spcPts val="615"/>
              </a:spcBef>
            </a:pPr>
            <a:r>
              <a:rPr lang="en-IN" sz="1800" b="1" i="1" spc="-5" dirty="0" smtClean="0">
                <a:latin typeface="Times New Roman" pitchFamily="18" charset="0"/>
                <a:cs typeface="Times New Roman" pitchFamily="18" charset="0"/>
              </a:rPr>
              <a:t> </a:t>
            </a:r>
            <a:r>
              <a:rPr sz="1800" b="1" i="1" spc="-5" smtClean="0">
                <a:latin typeface="Times New Roman" pitchFamily="18" charset="0"/>
                <a:cs typeface="Times New Roman" pitchFamily="18" charset="0"/>
              </a:rPr>
              <a:t>Design/development</a:t>
            </a:r>
            <a:r>
              <a:rPr sz="1800" b="1" i="1" spc="260" smtClean="0">
                <a:latin typeface="Times New Roman" pitchFamily="18" charset="0"/>
                <a:cs typeface="Times New Roman" pitchFamily="18" charset="0"/>
              </a:rPr>
              <a:t> </a:t>
            </a:r>
            <a:r>
              <a:rPr sz="1800" b="1" i="1" spc="-5" dirty="0">
                <a:latin typeface="Times New Roman" pitchFamily="18" charset="0"/>
                <a:cs typeface="Times New Roman" pitchFamily="18" charset="0"/>
              </a:rPr>
              <a:t>of</a:t>
            </a:r>
            <a:r>
              <a:rPr sz="1800" b="1" i="1" spc="260" dirty="0">
                <a:latin typeface="Times New Roman" pitchFamily="18" charset="0"/>
                <a:cs typeface="Times New Roman" pitchFamily="18" charset="0"/>
              </a:rPr>
              <a:t> </a:t>
            </a:r>
            <a:r>
              <a:rPr sz="1800" b="1" i="1" spc="-5" dirty="0">
                <a:latin typeface="Times New Roman" pitchFamily="18" charset="0"/>
                <a:cs typeface="Times New Roman" pitchFamily="18" charset="0"/>
              </a:rPr>
              <a:t>solutions:</a:t>
            </a:r>
            <a:r>
              <a:rPr sz="1800" b="1" i="1" spc="265" dirty="0">
                <a:latin typeface="Times New Roman" pitchFamily="18" charset="0"/>
                <a:cs typeface="Times New Roman" pitchFamily="18" charset="0"/>
              </a:rPr>
              <a:t> </a:t>
            </a:r>
            <a:r>
              <a:rPr sz="1800" spc="-5" dirty="0">
                <a:latin typeface="Times New Roman" pitchFamily="18" charset="0"/>
                <a:cs typeface="Times New Roman" pitchFamily="18" charset="0"/>
              </a:rPr>
              <a:t>Design</a:t>
            </a:r>
            <a:r>
              <a:rPr sz="1800" spc="260" dirty="0">
                <a:latin typeface="Times New Roman" pitchFamily="18" charset="0"/>
                <a:cs typeface="Times New Roman" pitchFamily="18" charset="0"/>
              </a:rPr>
              <a:t> </a:t>
            </a:r>
            <a:r>
              <a:rPr sz="1800" spc="-5" dirty="0">
                <a:latin typeface="Times New Roman" pitchFamily="18" charset="0"/>
                <a:cs typeface="Times New Roman" pitchFamily="18" charset="0"/>
              </a:rPr>
              <a:t>solutions</a:t>
            </a:r>
            <a:r>
              <a:rPr sz="1800" spc="260" dirty="0">
                <a:latin typeface="Times New Roman" pitchFamily="18" charset="0"/>
                <a:cs typeface="Times New Roman" pitchFamily="18" charset="0"/>
              </a:rPr>
              <a:t> </a:t>
            </a:r>
            <a:r>
              <a:rPr sz="1800" spc="-5" dirty="0">
                <a:latin typeface="Times New Roman" pitchFamily="18" charset="0"/>
                <a:cs typeface="Times New Roman" pitchFamily="18" charset="0"/>
              </a:rPr>
              <a:t>for</a:t>
            </a:r>
            <a:r>
              <a:rPr sz="1800" spc="260" dirty="0">
                <a:latin typeface="Times New Roman" pitchFamily="18" charset="0"/>
                <a:cs typeface="Times New Roman" pitchFamily="18" charset="0"/>
              </a:rPr>
              <a:t> </a:t>
            </a:r>
            <a:r>
              <a:rPr sz="1800" spc="-5" dirty="0">
                <a:latin typeface="Times New Roman" pitchFamily="18" charset="0"/>
                <a:cs typeface="Times New Roman" pitchFamily="18" charset="0"/>
              </a:rPr>
              <a:t>complex</a:t>
            </a:r>
            <a:endParaRPr sz="1800" dirty="0">
              <a:latin typeface="Times New Roman" pitchFamily="18" charset="0"/>
              <a:cs typeface="Times New Roman" pitchFamily="18" charset="0"/>
            </a:endParaRPr>
          </a:p>
        </p:txBody>
      </p:sp>
      <p:sp>
        <p:nvSpPr>
          <p:cNvPr id="10" name="object 10"/>
          <p:cNvSpPr txBox="1"/>
          <p:nvPr/>
        </p:nvSpPr>
        <p:spPr>
          <a:xfrm>
            <a:off x="301624" y="4426322"/>
            <a:ext cx="6172835" cy="4412426"/>
          </a:xfrm>
          <a:prstGeom prst="rect">
            <a:avLst/>
          </a:prstGeom>
        </p:spPr>
        <p:txBody>
          <a:bodyPr vert="horz" wrap="square" lIns="0" tIns="10795" rIns="0" bIns="0" rtlCol="0">
            <a:spAutoFit/>
          </a:bodyPr>
          <a:lstStyle/>
          <a:p>
            <a:pPr marL="15240" marR="5080" algn="just">
              <a:lnSpc>
                <a:spcPct val="100699"/>
              </a:lnSpc>
              <a:spcBef>
                <a:spcPts val="85"/>
              </a:spcBef>
            </a:pPr>
            <a:r>
              <a:rPr sz="1800" spc="-5" dirty="0">
                <a:latin typeface="Times New Roman" pitchFamily="18" charset="0"/>
                <a:cs typeface="Times New Roman" pitchFamily="18" charset="0"/>
              </a:rPr>
              <a:t>consideration for the public health </a:t>
            </a:r>
            <a:r>
              <a:rPr sz="1800" spc="-5">
                <a:latin typeface="Times New Roman" pitchFamily="18" charset="0"/>
                <a:cs typeface="Times New Roman" pitchFamily="18" charset="0"/>
              </a:rPr>
              <a:t>and </a:t>
            </a:r>
            <a:r>
              <a:rPr sz="1800" spc="-5" smtClean="0">
                <a:latin typeface="Times New Roman" pitchFamily="18" charset="0"/>
                <a:cs typeface="Times New Roman" pitchFamily="18" charset="0"/>
              </a:rPr>
              <a:t>safety</a:t>
            </a:r>
            <a:r>
              <a:rPr lang="en-IN" sz="1800" spc="-5" dirty="0" smtClean="0">
                <a:latin typeface="Times New Roman" pitchFamily="18" charset="0"/>
                <a:cs typeface="Times New Roman" pitchFamily="18" charset="0"/>
              </a:rPr>
              <a:t> </a:t>
            </a:r>
            <a:r>
              <a:rPr sz="1800" spc="-5" smtClean="0">
                <a:latin typeface="Times New Roman" pitchFamily="18" charset="0"/>
                <a:cs typeface="Times New Roman" pitchFamily="18" charset="0"/>
              </a:rPr>
              <a:t>and </a:t>
            </a:r>
            <a:r>
              <a:rPr sz="1800" spc="-5" dirty="0">
                <a:latin typeface="Times New Roman" pitchFamily="18" charset="0"/>
                <a:cs typeface="Times New Roman" pitchFamily="18" charset="0"/>
              </a:rPr>
              <a:t>the cultural</a:t>
            </a:r>
            <a:r>
              <a:rPr sz="1800" spc="-5">
                <a:latin typeface="Times New Roman" pitchFamily="18" charset="0"/>
                <a:cs typeface="Times New Roman" pitchFamily="18" charset="0"/>
              </a:rPr>
              <a:t>,  </a:t>
            </a:r>
            <a:r>
              <a:rPr sz="1800" spc="-5" smtClean="0">
                <a:latin typeface="Times New Roman" pitchFamily="18" charset="0"/>
                <a:cs typeface="Times New Roman" pitchFamily="18" charset="0"/>
              </a:rPr>
              <a:t>soci</a:t>
            </a:r>
            <a:r>
              <a:rPr lang="en-IN" sz="1800" spc="-5" dirty="0" smtClean="0">
                <a:latin typeface="Times New Roman" pitchFamily="18" charset="0"/>
                <a:cs typeface="Times New Roman" pitchFamily="18" charset="0"/>
              </a:rPr>
              <a:t>a</a:t>
            </a:r>
            <a:r>
              <a:rPr sz="1800" spc="-5" smtClean="0">
                <a:latin typeface="Times New Roman" pitchFamily="18" charset="0"/>
                <a:cs typeface="Times New Roman" pitchFamily="18" charset="0"/>
              </a:rPr>
              <a:t>l</a:t>
            </a:r>
            <a:r>
              <a:rPr sz="1800" spc="-5" dirty="0">
                <a:latin typeface="Times New Roman" pitchFamily="18" charset="0"/>
                <a:cs typeface="Times New Roman" pitchFamily="18" charset="0"/>
              </a:rPr>
              <a:t>, and environmental</a:t>
            </a:r>
            <a:r>
              <a:rPr sz="1800" spc="-15" dirty="0">
                <a:latin typeface="Times New Roman" pitchFamily="18" charset="0"/>
                <a:cs typeface="Times New Roman" pitchFamily="18" charset="0"/>
              </a:rPr>
              <a:t> </a:t>
            </a:r>
            <a:r>
              <a:rPr sz="1800" spc="-5" dirty="0">
                <a:latin typeface="Times New Roman" pitchFamily="18" charset="0"/>
                <a:cs typeface="Times New Roman" pitchFamily="18" charset="0"/>
              </a:rPr>
              <a:t>considerations.</a:t>
            </a:r>
            <a:endParaRPr sz="1800" dirty="0">
              <a:latin typeface="Times New Roman" pitchFamily="18" charset="0"/>
              <a:cs typeface="Times New Roman" pitchFamily="18" charset="0"/>
            </a:endParaRPr>
          </a:p>
          <a:p>
            <a:pPr marL="12700" marR="6350" algn="just">
              <a:lnSpc>
                <a:spcPct val="100699"/>
              </a:lnSpc>
              <a:spcBef>
                <a:spcPts val="825"/>
              </a:spcBef>
            </a:pPr>
            <a:r>
              <a:rPr sz="1800" b="1" i="1" spc="-5" dirty="0">
                <a:latin typeface="Times New Roman" pitchFamily="18" charset="0"/>
                <a:cs typeface="Times New Roman" pitchFamily="18" charset="0"/>
              </a:rPr>
              <a:t>Conduct investigations of complex </a:t>
            </a:r>
            <a:r>
              <a:rPr sz="1800" b="1" i="1" dirty="0">
                <a:latin typeface="Times New Roman" pitchFamily="18" charset="0"/>
                <a:cs typeface="Times New Roman" pitchFamily="18" charset="0"/>
              </a:rPr>
              <a:t>problems: </a:t>
            </a:r>
            <a:r>
              <a:rPr sz="1800" spc="-5" dirty="0">
                <a:latin typeface="Times New Roman" pitchFamily="18" charset="0"/>
                <a:cs typeface="Times New Roman" pitchFamily="18" charset="0"/>
              </a:rPr>
              <a:t>Use research-based  knowledge and research methods including design of  experiments, analysis and interpretation of data, and synthesis of  the information to provide valid</a:t>
            </a:r>
            <a:r>
              <a:rPr sz="1800" spc="-15" dirty="0">
                <a:latin typeface="Times New Roman" pitchFamily="18" charset="0"/>
                <a:cs typeface="Times New Roman" pitchFamily="18" charset="0"/>
              </a:rPr>
              <a:t> </a:t>
            </a:r>
            <a:r>
              <a:rPr sz="1800" spc="-5">
                <a:latin typeface="Times New Roman" pitchFamily="18" charset="0"/>
                <a:cs typeface="Times New Roman" pitchFamily="18" charset="0"/>
              </a:rPr>
              <a:t>conclusions</a:t>
            </a:r>
            <a:r>
              <a:rPr sz="1800" spc="-5" smtClean="0">
                <a:latin typeface="Times New Roman" pitchFamily="18" charset="0"/>
                <a:cs typeface="Times New Roman" pitchFamily="18" charset="0"/>
              </a:rPr>
              <a:t>.</a:t>
            </a:r>
            <a:endParaRPr lang="en-IN" sz="1800" spc="-5" dirty="0" smtClean="0">
              <a:latin typeface="Times New Roman" pitchFamily="18" charset="0"/>
              <a:cs typeface="Times New Roman" pitchFamily="18" charset="0"/>
            </a:endParaRPr>
          </a:p>
          <a:p>
            <a:pPr marL="12700" marR="6350" algn="just">
              <a:lnSpc>
                <a:spcPct val="100699"/>
              </a:lnSpc>
              <a:spcBef>
                <a:spcPts val="825"/>
              </a:spcBef>
            </a:pPr>
            <a:r>
              <a:rPr lang="en-IN" b="1" i="1" spc="-5" dirty="0" smtClean="0">
                <a:latin typeface="Times New Roman" pitchFamily="18" charset="0"/>
                <a:cs typeface="Times New Roman" pitchFamily="18" charset="0"/>
              </a:rPr>
              <a:t>Modern tool usage: </a:t>
            </a:r>
            <a:r>
              <a:rPr lang="en-IN" spc="-5" dirty="0" smtClean="0">
                <a:latin typeface="Times New Roman" pitchFamily="18" charset="0"/>
                <a:cs typeface="Times New Roman" pitchFamily="18" charset="0"/>
              </a:rPr>
              <a:t>Create, select, and apply appropriate  techniques, resources, and modern engineering and IT tools  including prediction and modelling to complex engineering activities  with an understanding of the</a:t>
            </a:r>
            <a:r>
              <a:rPr lang="en-IN" spc="-15" dirty="0" smtClean="0">
                <a:latin typeface="Times New Roman" pitchFamily="18" charset="0"/>
                <a:cs typeface="Times New Roman" pitchFamily="18" charset="0"/>
              </a:rPr>
              <a:t> </a:t>
            </a:r>
            <a:r>
              <a:rPr lang="en-IN" spc="-5" dirty="0" smtClean="0">
                <a:latin typeface="Times New Roman" pitchFamily="18" charset="0"/>
                <a:cs typeface="Times New Roman" pitchFamily="18" charset="0"/>
              </a:rPr>
              <a:t>limitations.</a:t>
            </a:r>
            <a:endParaRPr sz="1800" dirty="0">
              <a:latin typeface="Times New Roman" pitchFamily="18" charset="0"/>
              <a:cs typeface="Times New Roman" pitchFamily="18" charset="0"/>
            </a:endParaRPr>
          </a:p>
          <a:p>
            <a:pPr marL="12700" marR="10160" algn="just"/>
            <a:r>
              <a:rPr sz="1800" b="1" i="1" spc="-5" dirty="0">
                <a:latin typeface="Times New Roman" pitchFamily="18" charset="0"/>
                <a:cs typeface="Times New Roman" pitchFamily="18" charset="0"/>
              </a:rPr>
              <a:t>The engineer and society</a:t>
            </a:r>
            <a:r>
              <a:rPr sz="1800" b="1" spc="-5" dirty="0">
                <a:latin typeface="Times New Roman" pitchFamily="18" charset="0"/>
                <a:cs typeface="Times New Roman" pitchFamily="18" charset="0"/>
              </a:rPr>
              <a:t>: </a:t>
            </a:r>
            <a:r>
              <a:rPr sz="1800" spc="-5" dirty="0">
                <a:latin typeface="Times New Roman" pitchFamily="18" charset="0"/>
                <a:cs typeface="Times New Roman" pitchFamily="18" charset="0"/>
              </a:rPr>
              <a:t>Apply reasoning informed by the  contextual knowledge to assess societal, health, safety, legal and  cultural issues and the consequent responsibilities relevant to the  professional engineering</a:t>
            </a:r>
            <a:r>
              <a:rPr sz="1800" spc="-10" dirty="0">
                <a:latin typeface="Times New Roman" pitchFamily="18" charset="0"/>
                <a:cs typeface="Times New Roman" pitchFamily="18" charset="0"/>
              </a:rPr>
              <a:t> </a:t>
            </a:r>
            <a:r>
              <a:rPr sz="1800" spc="-5" dirty="0">
                <a:latin typeface="Times New Roman" pitchFamily="18" charset="0"/>
                <a:cs typeface="Times New Roman" pitchFamily="18" charset="0"/>
              </a:rPr>
              <a:t>practice.</a:t>
            </a:r>
            <a:endParaRPr sz="1800" dirty="0">
              <a:latin typeface="Times New Roman" pitchFamily="18" charset="0"/>
              <a:cs typeface="Times New Roman" pitchFamily="18" charset="0"/>
            </a:endParaRPr>
          </a:p>
          <a:p>
            <a:pPr marL="12700" marR="8890" algn="just">
              <a:lnSpc>
                <a:spcPct val="100699"/>
              </a:lnSpc>
            </a:pPr>
            <a:endParaRPr sz="1800" dirty="0">
              <a:latin typeface="Times New Roman" pitchFamily="18" charset="0"/>
              <a:cs typeface="Times New Roman" pitchFamily="18" charset="0"/>
            </a:endParaRPr>
          </a:p>
        </p:txBody>
      </p:sp>
      <p:sp>
        <p:nvSpPr>
          <p:cNvPr id="11" name="object 11"/>
          <p:cNvSpPr/>
          <p:nvPr/>
        </p:nvSpPr>
        <p:spPr>
          <a:xfrm>
            <a:off x="285728" y="1400152"/>
            <a:ext cx="6248400" cy="1905"/>
          </a:xfrm>
          <a:custGeom>
            <a:avLst/>
            <a:gdLst/>
            <a:ahLst/>
            <a:cxnLst/>
            <a:rect l="l" t="t" r="r" b="b"/>
            <a:pathLst>
              <a:path w="6248400" h="1905">
                <a:moveTo>
                  <a:pt x="0" y="0"/>
                </a:moveTo>
                <a:lnTo>
                  <a:pt x="6248387" y="1587"/>
                </a:lnTo>
              </a:path>
            </a:pathLst>
          </a:custGeom>
          <a:ln w="9524">
            <a:solidFill>
              <a:srgbClr val="000000"/>
            </a:solidFill>
          </a:ln>
        </p:spPr>
        <p:txBody>
          <a:bodyPr wrap="square" lIns="0" tIns="0" rIns="0" bIns="0" rtlCol="0"/>
          <a:lstStyle/>
          <a:p>
            <a:endParaRPr dirty="0"/>
          </a:p>
        </p:txBody>
      </p:sp>
      <p:sp>
        <p:nvSpPr>
          <p:cNvPr id="13" name="TextBox 12"/>
          <p:cNvSpPr txBox="1"/>
          <p:nvPr/>
        </p:nvSpPr>
        <p:spPr>
          <a:xfrm>
            <a:off x="428604" y="185706"/>
            <a:ext cx="642942" cy="523220"/>
          </a:xfrm>
          <a:prstGeom prst="rect">
            <a:avLst/>
          </a:prstGeom>
          <a:noFill/>
        </p:spPr>
        <p:txBody>
          <a:bodyPr wrap="square" rtlCol="0">
            <a:spAutoFit/>
          </a:bodyPr>
          <a:lstStyle/>
          <a:p>
            <a:r>
              <a:rPr lang="en-IN" sz="1400" b="1" dirty="0" smtClean="0"/>
              <a:t>TELSA</a:t>
            </a:r>
          </a:p>
          <a:p>
            <a:r>
              <a:rPr lang="en-IN" sz="1400" b="1" dirty="0" smtClean="0"/>
              <a:t>9/17</a:t>
            </a:r>
            <a:endParaRPr lang="en-IN" sz="1400" b="1"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4" name="object 4"/>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5" name="object 5"/>
          <p:cNvSpPr/>
          <p:nvPr/>
        </p:nvSpPr>
        <p:spPr>
          <a:xfrm>
            <a:off x="0" y="6184887"/>
            <a:ext cx="6857986" cy="3238493"/>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0" y="0"/>
            <a:ext cx="1343032" cy="952498"/>
          </a:xfrm>
          <a:prstGeom prst="rect">
            <a:avLst/>
          </a:prstGeom>
          <a:blipFill>
            <a:blip r:embed="rId4" cstate="print"/>
            <a:stretch>
              <a:fillRect/>
            </a:stretch>
          </a:blipFill>
        </p:spPr>
        <p:txBody>
          <a:bodyPr wrap="square" lIns="0" tIns="0" rIns="0" bIns="0" rtlCol="0"/>
          <a:lstStyle/>
          <a:p>
            <a:endParaRPr dirty="0"/>
          </a:p>
        </p:txBody>
      </p:sp>
      <p:sp>
        <p:nvSpPr>
          <p:cNvPr id="7" name="object 7"/>
          <p:cNvSpPr txBox="1"/>
          <p:nvPr/>
        </p:nvSpPr>
        <p:spPr>
          <a:xfrm>
            <a:off x="241300" y="224408"/>
            <a:ext cx="6391273" cy="6874702"/>
          </a:xfrm>
          <a:prstGeom prst="rect">
            <a:avLst/>
          </a:prstGeom>
        </p:spPr>
        <p:txBody>
          <a:bodyPr vert="horz" wrap="square" lIns="0" tIns="12700" rIns="0" bIns="0" rtlCol="0">
            <a:spAutoFit/>
          </a:bodyPr>
          <a:lstStyle/>
          <a:p>
            <a:pPr marL="217170" marR="5700395" indent="-40640">
              <a:lnSpc>
                <a:spcPct val="106600"/>
              </a:lnSpc>
              <a:spcBef>
                <a:spcPts val="100"/>
              </a:spcBef>
            </a:pPr>
            <a:r>
              <a:rPr sz="1400" b="1" spc="-5">
                <a:latin typeface="Calibri"/>
                <a:cs typeface="Calibri"/>
              </a:rPr>
              <a:t>TESLA  </a:t>
            </a:r>
            <a:r>
              <a:rPr lang="en-IN" sz="1400" b="1" spc="-5" dirty="0" smtClean="0">
                <a:latin typeface="Calibri"/>
                <a:cs typeface="Calibri"/>
              </a:rPr>
              <a:t>9</a:t>
            </a:r>
            <a:r>
              <a:rPr sz="1400" b="1" spc="-5" smtClean="0">
                <a:latin typeface="Calibri"/>
                <a:cs typeface="Calibri"/>
              </a:rPr>
              <a:t>/1</a:t>
            </a:r>
            <a:r>
              <a:rPr lang="en-IN" sz="1400" b="1" spc="-5" dirty="0" smtClean="0">
                <a:latin typeface="Calibri"/>
                <a:cs typeface="Calibri"/>
              </a:rPr>
              <a:t>7</a:t>
            </a:r>
            <a:endParaRPr sz="1400" dirty="0">
              <a:latin typeface="Calibri"/>
              <a:cs typeface="Calibri"/>
            </a:endParaRPr>
          </a:p>
          <a:p>
            <a:pPr>
              <a:lnSpc>
                <a:spcPct val="100000"/>
              </a:lnSpc>
              <a:spcBef>
                <a:spcPts val="20"/>
              </a:spcBef>
            </a:pPr>
            <a:endParaRPr sz="1600" dirty="0">
              <a:latin typeface="Times New Roman"/>
              <a:cs typeface="Times New Roman"/>
            </a:endParaRPr>
          </a:p>
          <a:p>
            <a:pPr marL="12700" marR="8890" algn="just">
              <a:lnSpc>
                <a:spcPct val="100699"/>
              </a:lnSpc>
            </a:pPr>
            <a:r>
              <a:rPr lang="en-IN" b="1" i="1" spc="-5" dirty="0" smtClean="0">
                <a:latin typeface="Times New Roman" pitchFamily="18" charset="0"/>
                <a:cs typeface="Times New Roman" pitchFamily="18" charset="0"/>
              </a:rPr>
              <a:t>Environment and sustainability:</a:t>
            </a:r>
            <a:r>
              <a:rPr lang="en-IN" b="1" spc="-5" dirty="0" smtClean="0">
                <a:latin typeface="Times New Roman" pitchFamily="18" charset="0"/>
                <a:cs typeface="Times New Roman" pitchFamily="18" charset="0"/>
              </a:rPr>
              <a:t> </a:t>
            </a:r>
            <a:r>
              <a:rPr lang="en-IN" spc="-5" dirty="0" smtClean="0">
                <a:latin typeface="Times New Roman" pitchFamily="18" charset="0"/>
                <a:cs typeface="Times New Roman" pitchFamily="18" charset="0"/>
              </a:rPr>
              <a:t>Understand the impact of the  professional engineering solutions in societal and environmental  contexts and demonstrate the knowledge of and need for  sustainable</a:t>
            </a:r>
            <a:r>
              <a:rPr lang="en-IN" spc="-10" dirty="0" smtClean="0">
                <a:latin typeface="Times New Roman" pitchFamily="18" charset="0"/>
                <a:cs typeface="Times New Roman" pitchFamily="18" charset="0"/>
              </a:rPr>
              <a:t> </a:t>
            </a:r>
            <a:r>
              <a:rPr lang="en-IN" spc="-5" dirty="0" smtClean="0">
                <a:latin typeface="Times New Roman" pitchFamily="18" charset="0"/>
                <a:cs typeface="Times New Roman" pitchFamily="18" charset="0"/>
              </a:rPr>
              <a:t>development.</a:t>
            </a:r>
            <a:endParaRPr lang="en-IN" dirty="0" smtClean="0">
              <a:latin typeface="Times New Roman" pitchFamily="18" charset="0"/>
              <a:cs typeface="Times New Roman" pitchFamily="18" charset="0"/>
            </a:endParaRPr>
          </a:p>
          <a:p>
            <a:pPr marL="12700" marR="19685" algn="just">
              <a:lnSpc>
                <a:spcPct val="100699"/>
              </a:lnSpc>
            </a:pPr>
            <a:r>
              <a:rPr lang="en-IN" b="1" i="1" spc="-5" dirty="0" smtClean="0">
                <a:latin typeface="Times New Roman" pitchFamily="18" charset="0"/>
                <a:cs typeface="Times New Roman" pitchFamily="18" charset="0"/>
              </a:rPr>
              <a:t>Ethics:</a:t>
            </a:r>
            <a:r>
              <a:rPr lang="en-IN" b="1" spc="-5" dirty="0" smtClean="0">
                <a:latin typeface="Times New Roman" pitchFamily="18" charset="0"/>
                <a:cs typeface="Times New Roman" pitchFamily="18" charset="0"/>
              </a:rPr>
              <a:t> </a:t>
            </a:r>
            <a:r>
              <a:rPr lang="en-IN" spc="-5" dirty="0" smtClean="0">
                <a:latin typeface="Times New Roman" pitchFamily="18" charset="0"/>
                <a:cs typeface="Times New Roman" pitchFamily="18" charset="0"/>
              </a:rPr>
              <a:t>Apply ethical principles and commit to professional ethics,   responsibilities and norms of the engineering</a:t>
            </a:r>
            <a:r>
              <a:rPr lang="en-IN" spc="-30" dirty="0" smtClean="0">
                <a:latin typeface="Times New Roman" pitchFamily="18" charset="0"/>
                <a:cs typeface="Times New Roman" pitchFamily="18" charset="0"/>
              </a:rPr>
              <a:t> </a:t>
            </a:r>
            <a:r>
              <a:rPr lang="en-IN" spc="-5" dirty="0" smtClean="0">
                <a:latin typeface="Times New Roman" pitchFamily="18" charset="0"/>
                <a:cs typeface="Times New Roman" pitchFamily="18" charset="0"/>
              </a:rPr>
              <a:t>practice.</a:t>
            </a:r>
            <a:endParaRPr lang="en-IN" dirty="0" smtClean="0">
              <a:latin typeface="Times New Roman" pitchFamily="18" charset="0"/>
              <a:cs typeface="Times New Roman" pitchFamily="18" charset="0"/>
            </a:endParaRPr>
          </a:p>
          <a:p>
            <a:pPr marL="12700" marR="5715" algn="just">
              <a:lnSpc>
                <a:spcPct val="100699"/>
              </a:lnSpc>
            </a:pPr>
            <a:r>
              <a:rPr sz="1800" b="1" i="1" spc="-5" smtClean="0">
                <a:latin typeface="Times New Roman" pitchFamily="18" charset="0"/>
                <a:cs typeface="Times New Roman" pitchFamily="18" charset="0"/>
              </a:rPr>
              <a:t>Individual </a:t>
            </a:r>
            <a:r>
              <a:rPr sz="1800" b="1" i="1" spc="-5" dirty="0">
                <a:latin typeface="Times New Roman" pitchFamily="18" charset="0"/>
                <a:cs typeface="Times New Roman" pitchFamily="18" charset="0"/>
              </a:rPr>
              <a:t>and team work: </a:t>
            </a:r>
            <a:r>
              <a:rPr sz="1800" spc="-5" dirty="0">
                <a:latin typeface="Times New Roman" pitchFamily="18" charset="0"/>
                <a:cs typeface="Times New Roman" pitchFamily="18" charset="0"/>
              </a:rPr>
              <a:t>Function effectively as </a:t>
            </a:r>
            <a:r>
              <a:rPr sz="1800" spc="-5">
                <a:latin typeface="Times New Roman" pitchFamily="18" charset="0"/>
                <a:cs typeface="Times New Roman" pitchFamily="18" charset="0"/>
              </a:rPr>
              <a:t>an </a:t>
            </a:r>
            <a:r>
              <a:rPr sz="1800" spc="-5" smtClean="0">
                <a:latin typeface="Times New Roman" pitchFamily="18" charset="0"/>
                <a:cs typeface="Times New Roman" pitchFamily="18" charset="0"/>
              </a:rPr>
              <a:t>individual and </a:t>
            </a:r>
            <a:r>
              <a:rPr sz="1800" spc="-5" dirty="0">
                <a:latin typeface="Times New Roman" pitchFamily="18" charset="0"/>
                <a:cs typeface="Times New Roman" pitchFamily="18" charset="0"/>
              </a:rPr>
              <a:t>as </a:t>
            </a:r>
            <a:r>
              <a:rPr sz="1800" dirty="0">
                <a:latin typeface="Times New Roman" pitchFamily="18" charset="0"/>
                <a:cs typeface="Times New Roman" pitchFamily="18" charset="0"/>
              </a:rPr>
              <a:t>a </a:t>
            </a:r>
            <a:r>
              <a:rPr sz="1800" spc="-5" dirty="0">
                <a:latin typeface="Times New Roman" pitchFamily="18" charset="0"/>
                <a:cs typeface="Times New Roman" pitchFamily="18" charset="0"/>
              </a:rPr>
              <a:t>member or leader in diverse teams, and in  multidisciplinary</a:t>
            </a:r>
            <a:r>
              <a:rPr sz="1800" spc="-10" dirty="0">
                <a:latin typeface="Times New Roman" pitchFamily="18" charset="0"/>
                <a:cs typeface="Times New Roman" pitchFamily="18" charset="0"/>
              </a:rPr>
              <a:t> </a:t>
            </a:r>
            <a:r>
              <a:rPr sz="1800" spc="-5" dirty="0">
                <a:latin typeface="Times New Roman" pitchFamily="18" charset="0"/>
                <a:cs typeface="Times New Roman" pitchFamily="18" charset="0"/>
              </a:rPr>
              <a:t>settings.</a:t>
            </a:r>
            <a:endParaRPr sz="1800" dirty="0">
              <a:latin typeface="Times New Roman" pitchFamily="18" charset="0"/>
              <a:cs typeface="Times New Roman" pitchFamily="18" charset="0"/>
            </a:endParaRPr>
          </a:p>
          <a:p>
            <a:pPr marL="12700" marR="6350" algn="just">
              <a:lnSpc>
                <a:spcPct val="100699"/>
              </a:lnSpc>
            </a:pPr>
            <a:r>
              <a:rPr sz="1800" b="1" i="1" spc="-5" smtClean="0">
                <a:latin typeface="Times New Roman" pitchFamily="18" charset="0"/>
                <a:cs typeface="Times New Roman" pitchFamily="18" charset="0"/>
              </a:rPr>
              <a:t>Communication</a:t>
            </a:r>
            <a:r>
              <a:rPr lang="en-IN" b="1" i="1" spc="-5" dirty="0" smtClean="0">
                <a:latin typeface="Times New Roman" pitchFamily="18" charset="0"/>
                <a:cs typeface="Times New Roman" pitchFamily="18" charset="0"/>
              </a:rPr>
              <a:t>:</a:t>
            </a:r>
            <a:r>
              <a:rPr sz="1800" i="1" spc="-5" smtClean="0">
                <a:latin typeface="Times New Roman" pitchFamily="18" charset="0"/>
                <a:cs typeface="Times New Roman" pitchFamily="18" charset="0"/>
              </a:rPr>
              <a:t> </a:t>
            </a:r>
            <a:r>
              <a:rPr sz="1800" spc="-5" dirty="0">
                <a:latin typeface="Times New Roman" pitchFamily="18" charset="0"/>
                <a:cs typeface="Times New Roman" pitchFamily="18" charset="0"/>
              </a:rPr>
              <a:t>Communicate effectively on complex engineering  activities with the engineering community and with society at large,  such as, being able to comprehend and write effective reports and  design documentation, make </a:t>
            </a:r>
            <a:r>
              <a:rPr sz="1800" spc="-5">
                <a:latin typeface="Times New Roman" pitchFamily="18" charset="0"/>
                <a:cs typeface="Times New Roman" pitchFamily="18" charset="0"/>
              </a:rPr>
              <a:t>effective </a:t>
            </a:r>
            <a:r>
              <a:rPr sz="1800" spc="-5" smtClean="0">
                <a:latin typeface="Times New Roman" pitchFamily="18" charset="0"/>
                <a:cs typeface="Times New Roman" pitchFamily="18" charset="0"/>
              </a:rPr>
              <a:t>presentations</a:t>
            </a:r>
            <a:r>
              <a:rPr lang="en-IN" sz="1800" spc="-5" dirty="0" smtClean="0">
                <a:latin typeface="Times New Roman" pitchFamily="18" charset="0"/>
                <a:cs typeface="Times New Roman" pitchFamily="18" charset="0"/>
              </a:rPr>
              <a:t> </a:t>
            </a:r>
            <a:r>
              <a:rPr sz="1800" spc="-5" smtClean="0">
                <a:latin typeface="Times New Roman" pitchFamily="18" charset="0"/>
                <a:cs typeface="Times New Roman" pitchFamily="18" charset="0"/>
              </a:rPr>
              <a:t>and </a:t>
            </a:r>
            <a:r>
              <a:rPr sz="1800" spc="-5" dirty="0">
                <a:latin typeface="Times New Roman" pitchFamily="18" charset="0"/>
                <a:cs typeface="Times New Roman" pitchFamily="18" charset="0"/>
              </a:rPr>
              <a:t>give and  receive clear</a:t>
            </a:r>
            <a:r>
              <a:rPr sz="1800" spc="-10" dirty="0">
                <a:latin typeface="Times New Roman" pitchFamily="18" charset="0"/>
                <a:cs typeface="Times New Roman" pitchFamily="18" charset="0"/>
              </a:rPr>
              <a:t> </a:t>
            </a:r>
            <a:r>
              <a:rPr sz="1800" spc="-5" dirty="0">
                <a:latin typeface="Times New Roman" pitchFamily="18" charset="0"/>
                <a:cs typeface="Times New Roman" pitchFamily="18" charset="0"/>
              </a:rPr>
              <a:t>instructions.</a:t>
            </a:r>
            <a:endParaRPr sz="1800" dirty="0">
              <a:latin typeface="Times New Roman" pitchFamily="18" charset="0"/>
              <a:cs typeface="Times New Roman" pitchFamily="18" charset="0"/>
            </a:endParaRPr>
          </a:p>
          <a:p>
            <a:pPr marL="12700" marR="8255" algn="just">
              <a:lnSpc>
                <a:spcPct val="100699"/>
              </a:lnSpc>
            </a:pPr>
            <a:r>
              <a:rPr sz="1800" b="1" i="1" spc="-5" dirty="0">
                <a:latin typeface="Times New Roman" pitchFamily="18" charset="0"/>
                <a:cs typeface="Times New Roman" pitchFamily="18" charset="0"/>
              </a:rPr>
              <a:t>Project management and finance: </a:t>
            </a:r>
            <a:r>
              <a:rPr sz="1800" spc="-5" dirty="0">
                <a:latin typeface="Times New Roman" pitchFamily="18" charset="0"/>
                <a:cs typeface="Times New Roman" pitchFamily="18" charset="0"/>
              </a:rPr>
              <a:t>Demonstrate knowledge and  understanding of the engineering and management principles and  apply these to one’s own work, as </a:t>
            </a:r>
            <a:r>
              <a:rPr sz="1800" dirty="0">
                <a:latin typeface="Times New Roman" pitchFamily="18" charset="0"/>
                <a:cs typeface="Times New Roman" pitchFamily="18" charset="0"/>
              </a:rPr>
              <a:t>a </a:t>
            </a:r>
            <a:r>
              <a:rPr sz="1800" spc="-5" dirty="0">
                <a:latin typeface="Times New Roman" pitchFamily="18" charset="0"/>
                <a:cs typeface="Times New Roman" pitchFamily="18" charset="0"/>
              </a:rPr>
              <a:t>member and leader in </a:t>
            </a:r>
            <a:r>
              <a:rPr sz="1800" dirty="0">
                <a:latin typeface="Times New Roman" pitchFamily="18" charset="0"/>
                <a:cs typeface="Times New Roman" pitchFamily="18" charset="0"/>
              </a:rPr>
              <a:t>a </a:t>
            </a:r>
            <a:r>
              <a:rPr sz="1800" spc="-5" dirty="0">
                <a:latin typeface="Times New Roman" pitchFamily="18" charset="0"/>
                <a:cs typeface="Times New Roman" pitchFamily="18" charset="0"/>
              </a:rPr>
              <a:t>team,  to manage projects and in multidisciplinary</a:t>
            </a:r>
            <a:r>
              <a:rPr sz="1800" spc="-25" dirty="0">
                <a:latin typeface="Times New Roman" pitchFamily="18" charset="0"/>
                <a:cs typeface="Times New Roman" pitchFamily="18" charset="0"/>
              </a:rPr>
              <a:t> </a:t>
            </a:r>
            <a:r>
              <a:rPr sz="1800" spc="-5" dirty="0">
                <a:latin typeface="Times New Roman" pitchFamily="18" charset="0"/>
                <a:cs typeface="Times New Roman" pitchFamily="18" charset="0"/>
              </a:rPr>
              <a:t>environments.</a:t>
            </a:r>
            <a:endParaRPr sz="1800" dirty="0">
              <a:latin typeface="Times New Roman" pitchFamily="18" charset="0"/>
              <a:cs typeface="Times New Roman" pitchFamily="18" charset="0"/>
            </a:endParaRPr>
          </a:p>
          <a:p>
            <a:pPr marL="12700" marR="5080" algn="just">
              <a:lnSpc>
                <a:spcPct val="100699"/>
              </a:lnSpc>
            </a:pPr>
            <a:r>
              <a:rPr sz="1800" b="1" i="1" spc="-5" dirty="0">
                <a:latin typeface="Times New Roman" pitchFamily="18" charset="0"/>
                <a:cs typeface="Times New Roman" pitchFamily="18" charset="0"/>
              </a:rPr>
              <a:t>Life-long learning: </a:t>
            </a:r>
            <a:r>
              <a:rPr sz="1800" spc="-5" dirty="0">
                <a:latin typeface="Times New Roman" pitchFamily="18" charset="0"/>
                <a:cs typeface="Times New Roman" pitchFamily="18" charset="0"/>
              </a:rPr>
              <a:t>Recognize the need for, and have the  preparation and ability to engage in independent </a:t>
            </a:r>
            <a:r>
              <a:rPr sz="1800" spc="-5">
                <a:latin typeface="Times New Roman" pitchFamily="18" charset="0"/>
                <a:cs typeface="Times New Roman" pitchFamily="18" charset="0"/>
              </a:rPr>
              <a:t>and </a:t>
            </a:r>
            <a:r>
              <a:rPr sz="1800" spc="-5" smtClean="0">
                <a:latin typeface="Times New Roman" pitchFamily="18" charset="0"/>
                <a:cs typeface="Times New Roman" pitchFamily="18" charset="0"/>
              </a:rPr>
              <a:t>life-long</a:t>
            </a:r>
            <a:r>
              <a:rPr lang="en-IN" sz="1800" spc="-5" dirty="0" smtClean="0">
                <a:latin typeface="Times New Roman" pitchFamily="18" charset="0"/>
                <a:cs typeface="Times New Roman" pitchFamily="18" charset="0"/>
              </a:rPr>
              <a:t> </a:t>
            </a:r>
            <a:r>
              <a:rPr sz="1800" spc="-5" smtClean="0">
                <a:latin typeface="Times New Roman" pitchFamily="18" charset="0"/>
                <a:cs typeface="Times New Roman" pitchFamily="18" charset="0"/>
              </a:rPr>
              <a:t>learning </a:t>
            </a:r>
            <a:r>
              <a:rPr sz="1800" spc="-5" dirty="0">
                <a:latin typeface="Times New Roman" pitchFamily="18" charset="0"/>
                <a:cs typeface="Times New Roman" pitchFamily="18" charset="0"/>
              </a:rPr>
              <a:t>in the broadest context of technological</a:t>
            </a:r>
            <a:r>
              <a:rPr sz="1800" spc="-25" dirty="0">
                <a:latin typeface="Times New Roman" pitchFamily="18" charset="0"/>
                <a:cs typeface="Times New Roman" pitchFamily="18" charset="0"/>
              </a:rPr>
              <a:t> </a:t>
            </a:r>
            <a:r>
              <a:rPr sz="1800" spc="-5" dirty="0">
                <a:latin typeface="Times New Roman" pitchFamily="18" charset="0"/>
                <a:cs typeface="Times New Roman" pitchFamily="18" charset="0"/>
              </a:rPr>
              <a:t>change.</a:t>
            </a:r>
            <a:endParaRPr sz="1800" dirty="0">
              <a:latin typeface="Times New Roman" pitchFamily="18" charset="0"/>
              <a:cs typeface="Times New Roman" pitchFamily="18" charset="0"/>
            </a:endParaRPr>
          </a:p>
          <a:p>
            <a:pPr marL="12700" marR="8890" algn="just">
              <a:lnSpc>
                <a:spcPct val="100699"/>
              </a:lnSpc>
            </a:pPr>
            <a:endParaRPr sz="1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154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179</TotalTime>
  <Words>2706</Words>
  <Application>Microsoft Office PowerPoint</Application>
  <PresentationFormat>Custom</PresentationFormat>
  <Paragraphs>216</Paragraphs>
  <Slides>28</Slides>
  <Notes>1</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Electrical Engineering Department JECRC , Jaipur</vt:lpstr>
      <vt:lpstr>Slide 2</vt:lpstr>
      <vt:lpstr>Slide 3</vt:lpstr>
      <vt:lpstr>Slide 4</vt:lpstr>
      <vt:lpstr>Slide 5</vt:lpstr>
      <vt:lpstr>Vision of the Institute</vt:lpstr>
      <vt:lpstr>Vision of Department </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Abhishek Jain(4th year)- written a poetry  dedicated to Indian Army and was published in the  newspaper.</vt:lpstr>
      <vt:lpstr>Slide 26</vt:lpstr>
      <vt:lpstr>Slide 27</vt:lpstr>
      <vt:lpstr>Slide 28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Electrical Engineering Department JECRC , Jaipur</dc:title>
  <dc:creator>EE25</dc:creator>
  <cp:lastModifiedBy>Windows User</cp:lastModifiedBy>
  <cp:revision>113</cp:revision>
  <dcterms:created xsi:type="dcterms:W3CDTF">2017-10-03T04:23:59Z</dcterms:created>
  <dcterms:modified xsi:type="dcterms:W3CDTF">2018-04-28T03:06:39Z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2017-10-03T00:00:00Z</vt:filetime>
  </property>
  <property fmtid="{D5CDD505-2E9C-101B-9397-08002B2CF9AE}" pid="3" name="Creator">
    <vt:lpwstr>Google</vt:lpwstr>
  </property>
  <property fmtid="{D5CDD505-2E9C-101B-9397-08002B2CF9AE}" pid="4" name="LastSaved">
    <vt:filetime>2017-10-03T00:00:00Z</vt:filetime>
  </property>
</Properties>
</file>